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Titillium Web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7" roundtripDataSignature="AMtx7miyI2cs0RDumloTjQpgqxBcoYG+J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Dimitri Ognibene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TitilliumWeb-regular.fntdata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font" Target="fonts/TitilliumWeb-italic.fntdata"/><Relationship Id="rId14" Type="http://schemas.openxmlformats.org/officeDocument/2006/relationships/font" Target="fonts/TitilliumWeb-bold.fntdata"/><Relationship Id="rId17" Type="http://customschemas.google.com/relationships/presentationmetadata" Target="metadata"/><Relationship Id="rId16" Type="http://schemas.openxmlformats.org/officeDocument/2006/relationships/font" Target="fonts/TitilliumWeb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7-17T09:29:34.402">
    <p:pos x="3225" y="91"/>
    <p:text>forse col proiettore is legge meglio in verde scuro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1IBV19o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" name="Google Shape;1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2.jp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title"/>
          </p:nvPr>
        </p:nvSpPr>
        <p:spPr>
          <a:xfrm>
            <a:off x="311700" y="113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GB">
                <a:solidFill>
                  <a:srgbClr val="576C77"/>
                </a:solidFill>
                <a:latin typeface="Titillium Web"/>
                <a:ea typeface="Titillium Web"/>
                <a:cs typeface="Titillium Web"/>
                <a:sym typeface="Titillium Web"/>
              </a:rPr>
              <a:t>PsyFUTURE: DE2023-27</a:t>
            </a:r>
            <a:endParaRPr b="1">
              <a:solidFill>
                <a:srgbClr val="576C7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4">
            <a:alphaModFix/>
          </a:blip>
          <a:srcRect b="27776" l="0" r="0" t="0"/>
          <a:stretch/>
        </p:blipFill>
        <p:spPr>
          <a:xfrm>
            <a:off x="214175" y="770625"/>
            <a:ext cx="4357825" cy="4229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cielo, nuvola, aria aperta, persona&#10;&#10;Descrizione generata automaticamente" id="56" name="Google Shape;56;p1"/>
          <p:cNvPicPr preferRelativeResize="0"/>
          <p:nvPr/>
        </p:nvPicPr>
        <p:blipFill rotWithShape="1">
          <a:blip r:embed="rId5">
            <a:alphaModFix/>
          </a:blip>
          <a:srcRect b="0" l="0" r="14542" t="0"/>
          <a:stretch/>
        </p:blipFill>
        <p:spPr>
          <a:xfrm flipH="1">
            <a:off x="5020056" y="0"/>
            <a:ext cx="412394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/>
          <p:nvPr>
            <p:ph idx="1" type="body"/>
          </p:nvPr>
        </p:nvSpPr>
        <p:spPr>
          <a:xfrm>
            <a:off x="5120640" y="144654"/>
            <a:ext cx="3915255" cy="22401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lt1"/>
                </a:solidFill>
              </a:rPr>
              <a:t>Realizzare un </a:t>
            </a:r>
            <a:r>
              <a:rPr b="1" lang="en-GB" sz="1500">
                <a:solidFill>
                  <a:schemeClr val="lt1"/>
                </a:solidFill>
              </a:rPr>
              <a:t>ECOSISTEMA DELLA RICERCA </a:t>
            </a:r>
            <a:r>
              <a:rPr lang="en-GB" sz="1500">
                <a:solidFill>
                  <a:schemeClr val="lt1"/>
                </a:solidFill>
              </a:rPr>
              <a:t>nel quale le risorse esistenti siano integrate con nuove infrastrutture per potenziare la </a:t>
            </a:r>
            <a:r>
              <a:rPr lang="en-GB" sz="1500">
                <a:solidFill>
                  <a:schemeClr val="lt1"/>
                </a:solidFill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capacità</a:t>
            </a:r>
            <a:r>
              <a:rPr lang="en-GB" sz="1500">
                <a:solidFill>
                  <a:schemeClr val="lt1"/>
                </a:solidFill>
              </a:rPr>
              <a:t> del Dipartimento di produrre conoscenza sui </a:t>
            </a:r>
            <a:r>
              <a:rPr b="1" lang="en-GB" sz="1500">
                <a:solidFill>
                  <a:schemeClr val="lt1"/>
                </a:solidFill>
              </a:rPr>
              <a:t>fattori psicologici rilevanti per l’adattamento agli scenari della vita del futuro.</a:t>
            </a:r>
            <a:endParaRPr b="1"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/>
          <p:nvPr>
            <p:ph type="title"/>
          </p:nvPr>
        </p:nvSpPr>
        <p:spPr>
          <a:xfrm>
            <a:off x="311775" y="122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GB">
                <a:solidFill>
                  <a:srgbClr val="EF8600"/>
                </a:solidFill>
              </a:rPr>
              <a:t>BiConnect</a:t>
            </a:r>
            <a:endParaRPr b="1">
              <a:solidFill>
                <a:srgbClr val="EF8600"/>
              </a:solidFill>
            </a:endParaRPr>
          </a:p>
        </p:txBody>
      </p:sp>
      <p:sp>
        <p:nvSpPr>
          <p:cNvPr id="63" name="Google Shape;63;p2"/>
          <p:cNvSpPr txBox="1"/>
          <p:nvPr>
            <p:ph idx="1" type="body"/>
          </p:nvPr>
        </p:nvSpPr>
        <p:spPr>
          <a:xfrm>
            <a:off x="311625" y="695125"/>
            <a:ext cx="4470687" cy="43259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7777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1"/>
                </a:solidFill>
              </a:rPr>
              <a:t>Un </a:t>
            </a:r>
            <a:r>
              <a:rPr b="1" lang="en-GB">
                <a:solidFill>
                  <a:srgbClr val="EF8600"/>
                </a:solidFill>
              </a:rPr>
              <a:t>ambiente social virtuale </a:t>
            </a:r>
            <a:r>
              <a:rPr lang="en-GB">
                <a:solidFill>
                  <a:schemeClr val="dk1"/>
                </a:solidFill>
              </a:rPr>
              <a:t>altamente dettagliato per studiare l’interazione tra partecipanti dislocati in diversi laboratori dell’Ecosistema della Ricerca o da remoto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7777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1"/>
                </a:solidFill>
              </a:rPr>
              <a:t>Dar vita a </a:t>
            </a:r>
            <a:r>
              <a:rPr b="1" lang="en-GB">
                <a:solidFill>
                  <a:srgbClr val="EF8600"/>
                </a:solidFill>
              </a:rPr>
              <a:t>un metaverso controllato</a:t>
            </a:r>
            <a:r>
              <a:rPr lang="en-GB">
                <a:solidFill>
                  <a:schemeClr val="dk1"/>
                </a:solidFill>
              </a:rPr>
              <a:t>, per studiare le interazioni umane in rete in svariati contesti (familiari, lavorativi, formativi e di cura), attraverso misure comportamentali e psicofisiologiche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7777"/>
              </a:lnSpc>
              <a:spcBef>
                <a:spcPts val="10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EF8600"/>
                </a:solidFill>
              </a:rPr>
              <a:t>Creazione di una dashboard per la ricerca </a:t>
            </a:r>
            <a:r>
              <a:rPr lang="en-GB">
                <a:solidFill>
                  <a:schemeClr val="dk1"/>
                </a:solidFill>
              </a:rPr>
              <a:t>in ambito psicologico di Dipartimento che aggreghi l’accesso a tutti i software di dipartimento, così come uno spazio dati integrato per la condivisione dei dataset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Immagine che contiene linea&#10;&#10;Descrizione generata automaticamente" id="64" name="Google Shape;64;p2"/>
          <p:cNvPicPr preferRelativeResize="0"/>
          <p:nvPr/>
        </p:nvPicPr>
        <p:blipFill rotWithShape="1">
          <a:blip r:embed="rId3">
            <a:alphaModFix/>
          </a:blip>
          <a:srcRect b="0" l="44428" r="2969" t="0"/>
          <a:stretch/>
        </p:blipFill>
        <p:spPr>
          <a:xfrm>
            <a:off x="4956048" y="0"/>
            <a:ext cx="418795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 txBox="1"/>
          <p:nvPr>
            <p:ph idx="1" type="body"/>
          </p:nvPr>
        </p:nvSpPr>
        <p:spPr>
          <a:xfrm>
            <a:off x="512064" y="744074"/>
            <a:ext cx="8320236" cy="43994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600">
                <a:solidFill>
                  <a:srgbClr val="45B059"/>
                </a:solidFill>
              </a:rPr>
              <a:t>Potenziamento del Wifi in laboratori specifici per piattaforme social AR/VR</a:t>
            </a:r>
            <a:endParaRPr sz="1600">
              <a:solidFill>
                <a:srgbClr val="45B05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GB" sz="1600">
                <a:solidFill>
                  <a:srgbClr val="45B059"/>
                </a:solidFill>
              </a:rPr>
              <a:t>Definizione specifiche e valutazione server per l'analisi dei dati e la specializzazione degli strumenti di IA, AR e VR</a:t>
            </a:r>
            <a:endParaRPr sz="1600">
              <a:solidFill>
                <a:srgbClr val="45B05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rgbClr val="45B05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GB" sz="1600">
                <a:solidFill>
                  <a:schemeClr val="accent4"/>
                </a:solidFill>
              </a:rPr>
              <a:t>Valutazione tecnica delle possibili piattaforme (eg. Omiverse Nvidia) per la creazione di Social Media locali (immersivi o meno) per testare diverse manipolazioni e preservare la privacy</a:t>
            </a:r>
            <a:endParaRPr sz="16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GB" sz="1600">
                <a:solidFill>
                  <a:srgbClr val="DD7E6B"/>
                </a:solidFill>
              </a:rPr>
              <a:t>Rendering 3D avanzato per la VR su sistemi a basso costo (ad esempio, utilizzo del cellulare per visualizzare oggetti complessi in 3D durante una lezione)</a:t>
            </a:r>
            <a:endParaRPr sz="1600">
              <a:solidFill>
                <a:srgbClr val="DD7E6B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GB" sz="1600">
                <a:solidFill>
                  <a:srgbClr val="DD7E6B"/>
                </a:solidFill>
              </a:rPr>
              <a:t>Accesso a servizi online come ChatGPT </a:t>
            </a:r>
            <a:endParaRPr sz="1600">
              <a:solidFill>
                <a:srgbClr val="DD7E6B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GB" sz="1600">
                <a:solidFill>
                  <a:srgbClr val="DD7E6B"/>
                </a:solidFill>
              </a:rPr>
              <a:t>Valutazione tecnica della possibilità di utilizzare una Dashboard basata su Sharepoint/Sites (indice) o lo sviluppo di una interfaccia dedicata</a:t>
            </a:r>
            <a:endParaRPr sz="1600">
              <a:solidFill>
                <a:srgbClr val="DD7E6B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-GB" sz="1600">
                <a:solidFill>
                  <a:srgbClr val="DD7E6B"/>
                </a:solidFill>
              </a:rPr>
              <a:t>Valutazione per l’implementazione di un sistema di ticketing per l’utilizzo della dashboard</a:t>
            </a:r>
            <a:endParaRPr sz="800">
              <a:solidFill>
                <a:srgbClr val="DD7E6B"/>
              </a:solidFill>
            </a:endParaRPr>
          </a:p>
        </p:txBody>
      </p:sp>
      <p:sp>
        <p:nvSpPr>
          <p:cNvPr id="70" name="Google Shape;70;p3"/>
          <p:cNvSpPr txBox="1"/>
          <p:nvPr>
            <p:ph type="title"/>
          </p:nvPr>
        </p:nvSpPr>
        <p:spPr>
          <a:xfrm>
            <a:off x="576072" y="118975"/>
            <a:ext cx="8256228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-GB">
                <a:solidFill>
                  <a:srgbClr val="EF8600"/>
                </a:solidFill>
              </a:rPr>
              <a:t>Avanzamento lavori: BiConnect</a:t>
            </a:r>
            <a:endParaRPr b="1">
              <a:solidFill>
                <a:srgbClr val="EF86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0" y="744075"/>
            <a:ext cx="512100" cy="1127400"/>
          </a:xfrm>
          <a:prstGeom prst="rect">
            <a:avLst/>
          </a:prstGeom>
          <a:solidFill>
            <a:srgbClr val="92D050">
              <a:alpha val="5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/>
          <p:nvPr/>
        </p:nvSpPr>
        <p:spPr>
          <a:xfrm>
            <a:off x="0" y="1854275"/>
            <a:ext cx="512100" cy="1127400"/>
          </a:xfrm>
          <a:prstGeom prst="rect">
            <a:avLst/>
          </a:prstGeom>
          <a:solidFill>
            <a:srgbClr val="FFCC8B">
              <a:alpha val="5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/>
          <p:nvPr/>
        </p:nvSpPr>
        <p:spPr>
          <a:xfrm>
            <a:off x="0" y="2981750"/>
            <a:ext cx="512100" cy="2161800"/>
          </a:xfrm>
          <a:prstGeom prst="rect">
            <a:avLst/>
          </a:prstGeom>
          <a:solidFill>
            <a:srgbClr val="D02914">
              <a:alpha val="5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/>
          <p:nvPr>
            <p:ph type="title"/>
          </p:nvPr>
        </p:nvSpPr>
        <p:spPr>
          <a:xfrm>
            <a:off x="311700" y="66821"/>
            <a:ext cx="469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>
                <a:solidFill>
                  <a:srgbClr val="EF8600"/>
                </a:solidFill>
              </a:rPr>
              <a:t>BiHOME: </a:t>
            </a:r>
            <a:r>
              <a:rPr lang="en-GB" sz="2000">
                <a:solidFill>
                  <a:srgbClr val="EF8600"/>
                </a:solidFill>
              </a:rPr>
              <a:t>Bicocca House Of Multidimensional Ecological experience</a:t>
            </a:r>
            <a:endParaRPr>
              <a:solidFill>
                <a:srgbClr val="EF8600"/>
              </a:solidFill>
            </a:endParaRPr>
          </a:p>
        </p:txBody>
      </p:sp>
      <p:sp>
        <p:nvSpPr>
          <p:cNvPr id="79" name="Google Shape;79;p4"/>
          <p:cNvSpPr txBox="1"/>
          <p:nvPr>
            <p:ph idx="1" type="body"/>
          </p:nvPr>
        </p:nvSpPr>
        <p:spPr>
          <a:xfrm>
            <a:off x="311700" y="931800"/>
            <a:ext cx="4836300" cy="4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07777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1"/>
                </a:solidFill>
              </a:rPr>
              <a:t>Uno </a:t>
            </a:r>
            <a:r>
              <a:rPr b="1" lang="en-GB">
                <a:solidFill>
                  <a:srgbClr val="EF8600"/>
                </a:solidFill>
              </a:rPr>
              <a:t>spazio multifunzionale che simuli concettualmente una ‘casa’ </a:t>
            </a:r>
            <a:r>
              <a:rPr lang="en-GB">
                <a:solidFill>
                  <a:schemeClr val="dk1"/>
                </a:solidFill>
              </a:rPr>
              <a:t>dove il comportamento e le relazioni sono studiate all’interno di ambienti realistici, a ottimale integrazione delle esistenti capacità di MiBTec e BiCApP.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7777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1"/>
                </a:solidFill>
              </a:rPr>
              <a:t>Ricreare molteplici </a:t>
            </a:r>
            <a:r>
              <a:rPr lang="en-GB">
                <a:solidFill>
                  <a:srgbClr val="EF8600"/>
                </a:solidFill>
              </a:rPr>
              <a:t>ambienti REALI di vita</a:t>
            </a:r>
            <a:r>
              <a:rPr lang="en-GB">
                <a:solidFill>
                  <a:schemeClr val="dk1"/>
                </a:solidFill>
              </a:rPr>
              <a:t>, per studiare comportamenti, interazioni sociali e correlati psicologici con alta validità ecologica e alto controllo sperimentale.</a:t>
            </a:r>
            <a:endParaRPr/>
          </a:p>
          <a:p>
            <a:pPr indent="0" lvl="0" marL="0" rtl="0" algn="l">
              <a:lnSpc>
                <a:spcPct val="107777"/>
              </a:lnSpc>
              <a:spcBef>
                <a:spcPts val="1000"/>
              </a:spcBef>
              <a:spcAft>
                <a:spcPts val="200"/>
              </a:spcAft>
              <a:buSzPts val="1800"/>
              <a:buNone/>
            </a:pPr>
            <a:r>
              <a:rPr lang="en-GB">
                <a:solidFill>
                  <a:schemeClr val="dk1"/>
                </a:solidFill>
              </a:rPr>
              <a:t>Il lab sarà dotato di </a:t>
            </a:r>
            <a:r>
              <a:rPr b="1" lang="en-GB">
                <a:solidFill>
                  <a:srgbClr val="EF8600"/>
                </a:solidFill>
              </a:rPr>
              <a:t>sensoristica per la misurazione di diverse dimensioni</a:t>
            </a:r>
            <a:r>
              <a:rPr lang="en-GB">
                <a:solidFill>
                  <a:schemeClr val="dk1"/>
                </a:solidFill>
              </a:rPr>
              <a:t> (ad. Es, distanza interpersonale, spostamenti nello spazio, temperatura etc…)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Immagine che contiene edificio, aria aperta, finestra, cielo&#10;&#10;Descrizione generata automaticamente" id="80" name="Google Shape;80;p4"/>
          <p:cNvPicPr preferRelativeResize="0"/>
          <p:nvPr/>
        </p:nvPicPr>
        <p:blipFill rotWithShape="1">
          <a:blip r:embed="rId3">
            <a:alphaModFix/>
          </a:blip>
          <a:srcRect b="0" l="38708" r="7938" t="0"/>
          <a:stretch/>
        </p:blipFill>
        <p:spPr>
          <a:xfrm>
            <a:off x="5340096" y="0"/>
            <a:ext cx="380390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"/>
          <p:cNvSpPr txBox="1"/>
          <p:nvPr>
            <p:ph type="title"/>
          </p:nvPr>
        </p:nvSpPr>
        <p:spPr>
          <a:xfrm>
            <a:off x="667512" y="158275"/>
            <a:ext cx="8164788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GB">
                <a:solidFill>
                  <a:srgbClr val="EF8600"/>
                </a:solidFill>
              </a:rPr>
              <a:t>Avanzamento lavori: BiHome</a:t>
            </a:r>
            <a:endParaRPr b="1">
              <a:solidFill>
                <a:srgbClr val="EF8600"/>
              </a:solidFill>
            </a:endParaRPr>
          </a:p>
        </p:txBody>
      </p:sp>
      <p:sp>
        <p:nvSpPr>
          <p:cNvPr id="86" name="Google Shape;86;p5"/>
          <p:cNvSpPr txBox="1"/>
          <p:nvPr>
            <p:ph idx="1" type="body"/>
          </p:nvPr>
        </p:nvSpPr>
        <p:spPr>
          <a:xfrm>
            <a:off x="667512" y="788550"/>
            <a:ext cx="8164788" cy="476185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-GB">
                <a:solidFill>
                  <a:srgbClr val="45B059"/>
                </a:solidFill>
              </a:rPr>
              <a:t>Ricerca, Definizione e contrattazione spazi: Lab 904 U9 (circa 55m</a:t>
            </a:r>
            <a:r>
              <a:rPr baseline="30000" lang="en-GB">
                <a:solidFill>
                  <a:srgbClr val="45B059"/>
                </a:solidFill>
              </a:rPr>
              <a:t>2</a:t>
            </a:r>
            <a:r>
              <a:rPr lang="en-GB">
                <a:solidFill>
                  <a:srgbClr val="45B059"/>
                </a:solidFill>
              </a:rPr>
              <a:t> 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108108"/>
              <a:buNone/>
            </a:pPr>
            <a:r>
              <a:rPr lang="en-GB">
                <a:solidFill>
                  <a:srgbClr val="45B059"/>
                </a:solidFill>
              </a:rPr>
              <a:t>Riallestimento lab Osservazione prima infanzia</a:t>
            </a:r>
            <a:endParaRPr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108108"/>
              <a:buNone/>
            </a:pPr>
            <a:r>
              <a:rPr lang="en-GB">
                <a:solidFill>
                  <a:schemeClr val="accent4"/>
                </a:solidFill>
              </a:rPr>
              <a:t>Progettazione degli ambienti: </a:t>
            </a:r>
            <a:r>
              <a:rPr lang="en-GB"/>
              <a:t>negoziazione per coinvolgimento consulente esterno per progettazione integrata architettonica e tecnologica.</a:t>
            </a:r>
            <a:endParaRPr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108108"/>
              <a:buNone/>
            </a:pPr>
            <a:r>
              <a:rPr lang="en-GB">
                <a:solidFill>
                  <a:schemeClr val="accent4"/>
                </a:solidFill>
              </a:rPr>
              <a:t>Valutazione di soluzioni non fisse per la divisione degli ambienti (pareti mobili)</a:t>
            </a:r>
            <a:endParaRPr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6426"/>
              <a:buFont typeface="Arial"/>
              <a:buNone/>
            </a:pPr>
            <a:r>
              <a:rPr lang="en-GB">
                <a:solidFill>
                  <a:schemeClr val="accent4"/>
                </a:solidFill>
              </a:rPr>
              <a:t>Progettazione e acquisizione sensoristica smart per misurazioni. </a:t>
            </a:r>
            <a:r>
              <a:rPr lang="en-GB"/>
              <a:t>Al momento in fase di Valutazione di possibili strumenti tecnologica di misura (ad es., 3D camera a nuvola di punti, sensori IOT) e interlocuzioni con aziende di progettazione ingegneristica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6426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108108"/>
              <a:buNone/>
            </a:pPr>
            <a:r>
              <a:rPr lang="en-GB">
                <a:solidFill>
                  <a:srgbClr val="E06666"/>
                </a:solidFill>
              </a:rPr>
              <a:t>Realizzazione struttura</a:t>
            </a:r>
            <a:endParaRPr>
              <a:solidFill>
                <a:srgbClr val="E0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108108"/>
              <a:buNone/>
            </a:pPr>
            <a:r>
              <a:rPr lang="en-GB">
                <a:solidFill>
                  <a:srgbClr val="E06666"/>
                </a:solidFill>
              </a:rPr>
              <a:t>Piloting degli ambienti di ricerca futuri</a:t>
            </a:r>
            <a:endParaRPr>
              <a:solidFill>
                <a:srgbClr val="E0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243243"/>
              <a:buNone/>
            </a:pPr>
            <a:r>
              <a:rPr lang="en-GB">
                <a:solidFill>
                  <a:srgbClr val="E06666"/>
                </a:solidFill>
              </a:rPr>
              <a:t>Allestimento ambienti e connettività con Ecosistema Ricerca DiPsi</a:t>
            </a:r>
            <a:endParaRPr sz="800">
              <a:solidFill>
                <a:srgbClr val="E06666"/>
              </a:solidFill>
            </a:endParaRPr>
          </a:p>
        </p:txBody>
      </p:sp>
      <p:sp>
        <p:nvSpPr>
          <p:cNvPr id="87" name="Google Shape;87;p5"/>
          <p:cNvSpPr/>
          <p:nvPr/>
        </p:nvSpPr>
        <p:spPr>
          <a:xfrm>
            <a:off x="0" y="744075"/>
            <a:ext cx="512064" cy="974997"/>
          </a:xfrm>
          <a:prstGeom prst="rect">
            <a:avLst/>
          </a:prstGeom>
          <a:solidFill>
            <a:srgbClr val="92D050">
              <a:alpha val="5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5"/>
          <p:cNvSpPr/>
          <p:nvPr/>
        </p:nvSpPr>
        <p:spPr>
          <a:xfrm>
            <a:off x="0" y="1719072"/>
            <a:ext cx="512064" cy="1984247"/>
          </a:xfrm>
          <a:prstGeom prst="rect">
            <a:avLst/>
          </a:prstGeom>
          <a:solidFill>
            <a:srgbClr val="FFCC8B">
              <a:alpha val="5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"/>
          <p:cNvSpPr/>
          <p:nvPr/>
        </p:nvSpPr>
        <p:spPr>
          <a:xfrm>
            <a:off x="0" y="3703320"/>
            <a:ext cx="512064" cy="1440180"/>
          </a:xfrm>
          <a:prstGeom prst="rect">
            <a:avLst/>
          </a:prstGeom>
          <a:solidFill>
            <a:srgbClr val="D02914">
              <a:alpha val="5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/>
          <p:nvPr>
            <p:ph type="title"/>
          </p:nvPr>
        </p:nvSpPr>
        <p:spPr>
          <a:xfrm>
            <a:off x="311700" y="45111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GB">
                <a:solidFill>
                  <a:srgbClr val="EF8600"/>
                </a:solidFill>
              </a:rPr>
              <a:t>Lab 904 U9</a:t>
            </a:r>
            <a:endParaRPr b="1">
              <a:solidFill>
                <a:srgbClr val="EF8600"/>
              </a:solidFill>
            </a:endParaRPr>
          </a:p>
        </p:txBody>
      </p:sp>
      <p:pic>
        <p:nvPicPr>
          <p:cNvPr id="95" name="Google Shape;9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1129" y="877501"/>
            <a:ext cx="4633129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049876"/>
            <a:ext cx="4754324" cy="388377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6"/>
          <p:cNvSpPr/>
          <p:nvPr/>
        </p:nvSpPr>
        <p:spPr>
          <a:xfrm>
            <a:off x="4190682" y="2408591"/>
            <a:ext cx="762636" cy="75879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>
              <a:alpha val="40392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