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Titillium Web"/>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4" roundtripDataSignature="AMtx7mjYDJuIcXi7WCBJskQsdomLjEG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5A7E93-9234-432E-AF1A-816BB119AF4F}">
  <a:tblStyle styleId="{D25A7E93-9234-432E-AF1A-816BB119AF4F}"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168A7D9-B824-4007-B2C5-0447FC27882D}"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TitilliumWeb-bold.fntdata"/><Relationship Id="rId30" Type="http://schemas.openxmlformats.org/officeDocument/2006/relationships/font" Target="fonts/TitilliumWeb-regular.fntdata"/><Relationship Id="rId11" Type="http://schemas.openxmlformats.org/officeDocument/2006/relationships/slide" Target="slides/slide5.xml"/><Relationship Id="rId33" Type="http://schemas.openxmlformats.org/officeDocument/2006/relationships/font" Target="fonts/TitilliumWeb-boldItalic.fntdata"/><Relationship Id="rId10" Type="http://schemas.openxmlformats.org/officeDocument/2006/relationships/slide" Target="slides/slide4.xml"/><Relationship Id="rId32" Type="http://schemas.openxmlformats.org/officeDocument/2006/relationships/font" Target="fonts/TitilliumWeb-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bda28bcb7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bda28bcb7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da28bcb7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bda28bcb7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bda28bcb7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bda28bcb7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bda28bcb7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bda28bcb7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bda28bcb7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bda28bcb7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bda28bcb7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bda28bcb7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da28bcb7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bda28bcb7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bda28bcb7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bda28bcb7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da28bcb7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bda28bcb7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bda28bcb7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bda28bcb7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df741f1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bdf741f1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be01e3a3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be01e3a3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da28bcb76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bda28bcb7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bdd46e9dd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bdd46e9dd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bdd46e9dd5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bdd46e9dd5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bdd46e9dd5_1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bdd46e9dd5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dd46e9dd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bdd46e9dd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be0d78a679_0_9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g2be0d78a679_0_9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2be0d78a679_0_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2be0d78a679_0_12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2be0d78a679_0_12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g2be0d78a679_0_1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2be0d78a679_0_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2be0d78a679_0_9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g2be0d78a679_0_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2be0d78a679_0_10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g2be0d78a679_0_10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g2be0d78a679_0_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2be0d78a679_0_10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2be0d78a679_0_10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g2be0d78a679_0_10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g2be0d78a679_0_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2be0d78a679_0_1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g2be0d78a679_0_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2be0d78a679_0_11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g2be0d78a679_0_11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g2be0d78a679_0_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2be0d78a679_0_11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g2be0d78a679_0_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2be0d78a679_0_1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2be0d78a679_0_12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g2be0d78a679_0_12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g2be0d78a679_0_12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g2be0d78a679_0_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2be0d78a679_0_12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g2be0d78a679_0_1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be0d78a679_0_9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g2be0d78a679_0_9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g2be0d78a679_0_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michelalombardoni.it" TargetMode="External"/><Relationship Id="rId4" Type="http://schemas.openxmlformats.org/officeDocument/2006/relationships/image" Target="../media/image8.jpg"/><Relationship Id="rId5"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QdaIcPn85MY" TargetMode="Externa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cpu-monkey.com/en/igpu-apple_m2_10_core" TargetMode="External"/><Relationship Id="rId4" Type="http://schemas.openxmlformats.org/officeDocument/2006/relationships/hyperlink" Target="https://www.apple.com/shop/buy-mac/macbook-air/15-inch-m2" TargetMode="External"/><Relationship Id="rId11" Type="http://schemas.openxmlformats.org/officeDocument/2006/relationships/hyperlink" Target="https://www.unitsconverters.com/en/Exaflop-To-Teraflop/Unittounit-4931-4929" TargetMode="External"/><Relationship Id="rId10" Type="http://schemas.openxmlformats.org/officeDocument/2006/relationships/hyperlink" Target="https://www.hpcwire.com/2023/05/10/googles-new-ai-focused-a3-supercomputer-has-26000-gpus/" TargetMode="External"/><Relationship Id="rId9" Type="http://schemas.openxmlformats.org/officeDocument/2006/relationships/hyperlink" Target="https://www.nvidia.com/en-us/data-center/l40s/" TargetMode="External"/><Relationship Id="rId5" Type="http://schemas.openxmlformats.org/officeDocument/2006/relationships/hyperlink" Target="https://www.apple.com/shop/buy-mac/macbook-pro/16-inch" TargetMode="External"/><Relationship Id="rId6" Type="http://schemas.openxmlformats.org/officeDocument/2006/relationships/hyperlink" Target="https://www.cpu-monkey.com/en/cpu_benchmark-bench_11" TargetMode="External"/><Relationship Id="rId7" Type="http://schemas.openxmlformats.org/officeDocument/2006/relationships/hyperlink" Target="https://www.apple.com/it/shop/buy-mac/mac-pro/rack" TargetMode="External"/><Relationship Id="rId8" Type="http://schemas.openxmlformats.org/officeDocument/2006/relationships/hyperlink" Target="https://www.cpu-monkey.com/en/cpu_benchmark-bench_1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27776" l="0" r="0" t="0"/>
          <a:stretch/>
        </p:blipFill>
        <p:spPr>
          <a:xfrm>
            <a:off x="4751775" y="851825"/>
            <a:ext cx="4148675" cy="4026527"/>
          </a:xfrm>
          <a:prstGeom prst="rect">
            <a:avLst/>
          </a:prstGeom>
          <a:noFill/>
          <a:ln>
            <a:noFill/>
          </a:ln>
        </p:spPr>
      </p:pic>
      <p:sp>
        <p:nvSpPr>
          <p:cNvPr id="55" name="Google Shape;55;p1"/>
          <p:cNvSpPr txBox="1"/>
          <p:nvPr>
            <p:ph idx="1" type="body"/>
          </p:nvPr>
        </p:nvSpPr>
        <p:spPr>
          <a:xfrm>
            <a:off x="304800" y="982838"/>
            <a:ext cx="4267200" cy="216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800"/>
              </a:spcBef>
              <a:spcAft>
                <a:spcPts val="800"/>
              </a:spcAft>
              <a:buClr>
                <a:schemeClr val="dk1"/>
              </a:buClr>
              <a:buSzPts val="1100"/>
              <a:buFont typeface="Arial"/>
              <a:buNone/>
            </a:pPr>
            <a:r>
              <a:rPr lang="en-GB" sz="1700">
                <a:solidFill>
                  <a:srgbClr val="222222"/>
                </a:solidFill>
              </a:rPr>
              <a:t>Realizzare un </a:t>
            </a:r>
            <a:r>
              <a:rPr b="1" lang="en-GB" sz="1700">
                <a:solidFill>
                  <a:srgbClr val="222222"/>
                </a:solidFill>
              </a:rPr>
              <a:t>ECOSISTEMA DELLA RICERCA </a:t>
            </a:r>
            <a:r>
              <a:rPr lang="en-GB" sz="1700">
                <a:solidFill>
                  <a:srgbClr val="222222"/>
                </a:solidFill>
              </a:rPr>
              <a:t>nel quale le risorse esistenti siano integrate con nuove infrastrutture per potenziare la </a:t>
            </a:r>
            <a:r>
              <a:rPr lang="en-GB" sz="1700">
                <a:solidFill>
                  <a:srgbClr val="222222"/>
                </a:solidFill>
                <a:extLst>
                  <a:ext uri="http://customooxmlschemas.google.com/">
                    <go:slidesCustomData xmlns:go="http://customooxmlschemas.google.com/" textRoundtripDataId="0"/>
                  </a:ext>
                </a:extLst>
              </a:rPr>
              <a:t>capacità</a:t>
            </a:r>
            <a:r>
              <a:rPr lang="en-GB" sz="1700">
                <a:solidFill>
                  <a:srgbClr val="222222"/>
                </a:solidFill>
              </a:rPr>
              <a:t> del Dipartimento di produrre conoscenza sui </a:t>
            </a:r>
            <a:r>
              <a:rPr b="1" lang="en-GB" sz="1700">
                <a:solidFill>
                  <a:srgbClr val="222222"/>
                </a:solidFill>
              </a:rPr>
              <a:t>fattori psicologici rilevanti per l’adattamento agli scenari della vita del futuro.</a:t>
            </a:r>
            <a:endParaRPr b="1" sz="1700">
              <a:solidFill>
                <a:srgbClr val="222222"/>
              </a:solidFill>
            </a:endParaRPr>
          </a:p>
        </p:txBody>
      </p:sp>
      <p:pic>
        <p:nvPicPr>
          <p:cNvPr id="56" name="Google Shape;56;p1"/>
          <p:cNvPicPr preferRelativeResize="0"/>
          <p:nvPr/>
        </p:nvPicPr>
        <p:blipFill>
          <a:blip r:embed="rId4">
            <a:alphaModFix/>
          </a:blip>
          <a:stretch>
            <a:fillRect/>
          </a:stretch>
        </p:blipFill>
        <p:spPr>
          <a:xfrm>
            <a:off x="214175" y="70575"/>
            <a:ext cx="4019075" cy="781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bda28bcb76_0_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45B059"/>
                </a:solidFill>
              </a:rPr>
              <a:t>Individuazione ulteriori spazi ad utilizzo ibrido</a:t>
            </a:r>
            <a:endParaRPr b="1">
              <a:solidFill>
                <a:srgbClr val="45B059"/>
              </a:solidFill>
            </a:endParaRPr>
          </a:p>
        </p:txBody>
      </p:sp>
      <p:sp>
        <p:nvSpPr>
          <p:cNvPr id="129" name="Google Shape;129;g2bda28bcb76_0_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GB"/>
              <a:t>Oltre al laboratorio 904 (U9) sono stati individuati </a:t>
            </a:r>
            <a:r>
              <a:rPr b="1" lang="en-GB"/>
              <a:t>ulteriori spazi che potranno essere utilizzati in modalità ibrida</a:t>
            </a:r>
            <a:r>
              <a:rPr lang="en-GB"/>
              <a:t>, </a:t>
            </a:r>
            <a:r>
              <a:rPr lang="en-GB" u="sng"/>
              <a:t>sia come sale riunioni che come setting sperimentali ecologici </a:t>
            </a:r>
            <a:endParaRPr u="sng"/>
          </a:p>
          <a:p>
            <a:pPr indent="0" lvl="0" marL="0" rtl="0" algn="l">
              <a:spcBef>
                <a:spcPts val="1200"/>
              </a:spcBef>
              <a:spcAft>
                <a:spcPts val="0"/>
              </a:spcAft>
              <a:buNone/>
            </a:pPr>
            <a:r>
              <a:rPr lang="en-GB"/>
              <a:t>(BiHOME distribuita)</a:t>
            </a:r>
            <a:endParaRPr/>
          </a:p>
          <a:p>
            <a:pPr indent="-305477" lvl="0" marL="457200" rtl="0" algn="l">
              <a:spcBef>
                <a:spcPts val="1200"/>
              </a:spcBef>
              <a:spcAft>
                <a:spcPts val="0"/>
              </a:spcAft>
              <a:buClr>
                <a:srgbClr val="222222"/>
              </a:buClr>
              <a:buSzPct val="100000"/>
              <a:buFont typeface="Arial"/>
              <a:buChar char="●"/>
            </a:pPr>
            <a:r>
              <a:rPr lang="en-GB" sz="1424">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11"/>
                  </a:ext>
                </a:extLst>
              </a:rPr>
              <a:t>Stanza riunioni 3168B Ed. U6, III piano)</a:t>
            </a:r>
            <a:endParaRPr sz="1424">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12"/>
                </a:ext>
              </a:extLst>
            </a:endParaRPr>
          </a:p>
          <a:p>
            <a:pPr indent="-305477" lvl="0" marL="457200" rtl="0" algn="l">
              <a:spcBef>
                <a:spcPts val="0"/>
              </a:spcBef>
              <a:spcAft>
                <a:spcPts val="0"/>
              </a:spcAft>
              <a:buClr>
                <a:srgbClr val="222222"/>
              </a:buClr>
              <a:buSzPct val="100000"/>
              <a:buFont typeface="Arial"/>
              <a:buChar char="●"/>
            </a:pPr>
            <a:r>
              <a:rPr lang="en-GB" sz="1424">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13"/>
                  </a:ext>
                </a:extLst>
              </a:rPr>
              <a:t>Stanza seminari 3144 (Ed. U6, III piano)</a:t>
            </a:r>
            <a:endParaRPr sz="1424">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14"/>
                </a:ext>
              </a:extLst>
            </a:endParaRPr>
          </a:p>
          <a:p>
            <a:pPr indent="-305477" lvl="0" marL="457200" rtl="0" algn="l">
              <a:spcBef>
                <a:spcPts val="0"/>
              </a:spcBef>
              <a:spcAft>
                <a:spcPts val="0"/>
              </a:spcAft>
              <a:buClr>
                <a:srgbClr val="222222"/>
              </a:buClr>
              <a:buSzPct val="100000"/>
              <a:buFont typeface="Arial"/>
              <a:buChar char="●"/>
            </a:pPr>
            <a:r>
              <a:rPr lang="en-GB" sz="1424">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15"/>
                  </a:ext>
                </a:extLst>
              </a:rPr>
              <a:t>Stanza riunioni 4057 (Ed. U6, IV piano)</a:t>
            </a:r>
            <a:endParaRPr sz="1424">
              <a:solidFill>
                <a:srgbClr val="222222"/>
              </a:solidFill>
              <a:highlight>
                <a:srgbClr val="FFFFFF"/>
              </a:highlight>
              <a:latin typeface="Arial"/>
              <a:ea typeface="Arial"/>
              <a:cs typeface="Arial"/>
              <a:sym typeface="Arial"/>
            </a:endParaRPr>
          </a:p>
          <a:p>
            <a:pPr indent="0" lvl="0" marL="0" rtl="0" algn="l">
              <a:spcBef>
                <a:spcPts val="1200"/>
              </a:spcBef>
              <a:spcAft>
                <a:spcPts val="0"/>
              </a:spcAft>
              <a:buNone/>
            </a:pPr>
            <a:r>
              <a:rPr lang="en-GB"/>
              <a:t>L’idea è quella di continuare ad utilizzare questi spazi come sale riunioni/seminari senza precludere la possibilità di renderle ambienti per studi di osservazione. </a:t>
            </a:r>
            <a:endParaRPr/>
          </a:p>
          <a:p>
            <a:pPr indent="0" lvl="0" marL="0" rtl="0" algn="l">
              <a:spcBef>
                <a:spcPts val="1200"/>
              </a:spcBef>
              <a:spcAft>
                <a:spcPts val="0"/>
              </a:spcAft>
              <a:buNone/>
            </a:pPr>
            <a:r>
              <a:rPr lang="en-GB"/>
              <a:t>Questi locali potranno essere dotati di sensori e accoglieranno setting ambientali che non </a:t>
            </a:r>
            <a:r>
              <a:rPr lang="en-GB"/>
              <a:t>precludono</a:t>
            </a:r>
            <a:r>
              <a:rPr lang="en-GB"/>
              <a:t> l’uso principale degli ambienti (ad es. Setting ufficio, aula didattica etc)</a:t>
            </a:r>
            <a:endParaRPr/>
          </a:p>
          <a:p>
            <a:pPr indent="0" lvl="0" marL="0" rtl="0" algn="l">
              <a:spcBef>
                <a:spcPts val="1200"/>
              </a:spcBef>
              <a:spcAft>
                <a:spcPts val="1200"/>
              </a:spcAft>
              <a:buNone/>
            </a:pPr>
            <a:r>
              <a:rPr b="1" lang="en-GB"/>
              <a:t>La fattibilità di questa soluzione è al momento al vaglio della progettista</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2bda28bcb76_0_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45B059"/>
                </a:solidFill>
              </a:rPr>
              <a:t>Nomina progettista</a:t>
            </a:r>
            <a:endParaRPr b="1">
              <a:solidFill>
                <a:srgbClr val="45B059"/>
              </a:solidFill>
            </a:endParaRPr>
          </a:p>
        </p:txBody>
      </p:sp>
      <p:sp>
        <p:nvSpPr>
          <p:cNvPr id="135" name="Google Shape;135;g2bda28bcb76_0_7"/>
          <p:cNvSpPr txBox="1"/>
          <p:nvPr>
            <p:ph idx="1" type="body"/>
          </p:nvPr>
        </p:nvSpPr>
        <p:spPr>
          <a:xfrm>
            <a:off x="311700" y="1152475"/>
            <a:ext cx="3751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Dal 1 gennaio 2024 è stata selezionata come consulente esterna l’arch. Michela Lombardoni (</a:t>
            </a:r>
            <a:r>
              <a:rPr lang="en-GB" u="sng">
                <a:solidFill>
                  <a:schemeClr val="hlink"/>
                </a:solidFill>
                <a:hlinkClick r:id="rId3"/>
              </a:rPr>
              <a:t>www.michelalombardoni.it</a:t>
            </a:r>
            <a:r>
              <a:rPr lang="en-GB"/>
              <a:t>), che ha </a:t>
            </a:r>
            <a:r>
              <a:rPr lang="en-GB"/>
              <a:t>già</a:t>
            </a:r>
            <a:r>
              <a:rPr lang="en-GB"/>
              <a:t> operato nella progettazione architettonica di ambienti con integrazione di sensori per il benessere delle persone</a:t>
            </a:r>
            <a:endParaRPr/>
          </a:p>
        </p:txBody>
      </p:sp>
      <p:pic>
        <p:nvPicPr>
          <p:cNvPr id="136" name="Google Shape;136;g2bda28bcb76_0_7"/>
          <p:cNvPicPr preferRelativeResize="0"/>
          <p:nvPr/>
        </p:nvPicPr>
        <p:blipFill>
          <a:blip r:embed="rId4">
            <a:alphaModFix/>
          </a:blip>
          <a:stretch>
            <a:fillRect/>
          </a:stretch>
        </p:blipFill>
        <p:spPr>
          <a:xfrm>
            <a:off x="4180725" y="741100"/>
            <a:ext cx="3619500" cy="2381250"/>
          </a:xfrm>
          <a:prstGeom prst="rect">
            <a:avLst/>
          </a:prstGeom>
          <a:noFill/>
          <a:ln>
            <a:noFill/>
          </a:ln>
        </p:spPr>
      </p:pic>
      <p:pic>
        <p:nvPicPr>
          <p:cNvPr id="137" name="Google Shape;137;g2bda28bcb76_0_7"/>
          <p:cNvPicPr preferRelativeResize="0"/>
          <p:nvPr/>
        </p:nvPicPr>
        <p:blipFill>
          <a:blip r:embed="rId5">
            <a:alphaModFix/>
          </a:blip>
          <a:stretch>
            <a:fillRect/>
          </a:stretch>
        </p:blipFill>
        <p:spPr>
          <a:xfrm>
            <a:off x="5734568" y="2571750"/>
            <a:ext cx="3214688" cy="2381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bda28bcb76_0_12"/>
          <p:cNvSpPr txBox="1"/>
          <p:nvPr>
            <p:ph type="title"/>
          </p:nvPr>
        </p:nvSpPr>
        <p:spPr>
          <a:xfrm>
            <a:off x="311700" y="96175"/>
            <a:ext cx="5281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GB">
                <a:solidFill>
                  <a:srgbClr val="45B059"/>
                </a:solidFill>
              </a:rPr>
              <a:t>Progettazione ambienti e infrastrutture</a:t>
            </a:r>
            <a:endParaRPr b="1">
              <a:solidFill>
                <a:srgbClr val="45B059"/>
              </a:solidFill>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143" name="Google Shape;143;g2bda28bcb76_0_12"/>
          <p:cNvSpPr txBox="1"/>
          <p:nvPr>
            <p:ph idx="1" type="body"/>
          </p:nvPr>
        </p:nvSpPr>
        <p:spPr>
          <a:xfrm>
            <a:off x="311700" y="1152475"/>
            <a:ext cx="4848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L’architetto Lombardoni ha iniziato ad acquisire le piante dei locali e ha preso contatti con alcune aziende per la fornitura di materiali innovativi per lo sviluppo dei laboratori.</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Ha inoltre iniziato a realizzare alcuni bozzetti preliminari di possibili soluzioni architettoniche funzionali al progetto</a:t>
            </a:r>
            <a:endParaRPr/>
          </a:p>
        </p:txBody>
      </p:sp>
      <p:pic>
        <p:nvPicPr>
          <p:cNvPr id="144" name="Google Shape;144;g2bda28bcb76_0_12"/>
          <p:cNvPicPr preferRelativeResize="0"/>
          <p:nvPr/>
        </p:nvPicPr>
        <p:blipFill>
          <a:blip r:embed="rId3">
            <a:alphaModFix/>
          </a:blip>
          <a:stretch>
            <a:fillRect/>
          </a:stretch>
        </p:blipFill>
        <p:spPr>
          <a:xfrm>
            <a:off x="5592900" y="0"/>
            <a:ext cx="35511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type="title"/>
          </p:nvPr>
        </p:nvSpPr>
        <p:spPr>
          <a:xfrm>
            <a:off x="311700" y="45111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GB">
                <a:solidFill>
                  <a:srgbClr val="EF8600"/>
                </a:solidFill>
              </a:rPr>
              <a:t>Lab 904 U9</a:t>
            </a:r>
            <a:endParaRPr b="1">
              <a:solidFill>
                <a:srgbClr val="EF8600"/>
              </a:solidFill>
            </a:endParaRPr>
          </a:p>
        </p:txBody>
      </p:sp>
      <p:pic>
        <p:nvPicPr>
          <p:cNvPr id="150" name="Google Shape;150;p6"/>
          <p:cNvPicPr preferRelativeResize="0"/>
          <p:nvPr/>
        </p:nvPicPr>
        <p:blipFill rotWithShape="1">
          <a:blip r:embed="rId3">
            <a:alphaModFix/>
          </a:blip>
          <a:srcRect b="0" l="0" r="0" t="0"/>
          <a:stretch/>
        </p:blipFill>
        <p:spPr>
          <a:xfrm>
            <a:off x="-61129" y="877501"/>
            <a:ext cx="4633129" cy="3820974"/>
          </a:xfrm>
          <a:prstGeom prst="rect">
            <a:avLst/>
          </a:prstGeom>
          <a:noFill/>
          <a:ln>
            <a:noFill/>
          </a:ln>
        </p:spPr>
      </p:pic>
      <p:pic>
        <p:nvPicPr>
          <p:cNvPr id="151" name="Google Shape;151;p6"/>
          <p:cNvPicPr preferRelativeResize="0"/>
          <p:nvPr/>
        </p:nvPicPr>
        <p:blipFill rotWithShape="1">
          <a:blip r:embed="rId4">
            <a:alphaModFix/>
          </a:blip>
          <a:srcRect b="0" l="0" r="0" t="0"/>
          <a:stretch/>
        </p:blipFill>
        <p:spPr>
          <a:xfrm>
            <a:off x="4572000" y="1049876"/>
            <a:ext cx="4754324" cy="3883773"/>
          </a:xfrm>
          <a:prstGeom prst="rect">
            <a:avLst/>
          </a:prstGeom>
          <a:noFill/>
          <a:ln>
            <a:noFill/>
          </a:ln>
        </p:spPr>
      </p:pic>
      <p:sp>
        <p:nvSpPr>
          <p:cNvPr id="152" name="Google Shape;152;p6"/>
          <p:cNvSpPr/>
          <p:nvPr/>
        </p:nvSpPr>
        <p:spPr>
          <a:xfrm>
            <a:off x="4190682" y="2408591"/>
            <a:ext cx="762636" cy="758793"/>
          </a:xfrm>
          <a:prstGeom prst="rightArrow">
            <a:avLst>
              <a:gd fmla="val 50000" name="adj1"/>
              <a:gd fmla="val 50000" name="adj2"/>
            </a:avLst>
          </a:prstGeom>
          <a:solidFill>
            <a:schemeClr val="accent4">
              <a:alpha val="4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bda28bcb76_0_17"/>
          <p:cNvSpPr txBox="1"/>
          <p:nvPr>
            <p:ph type="title"/>
          </p:nvPr>
        </p:nvSpPr>
        <p:spPr>
          <a:xfrm>
            <a:off x="311700" y="57925"/>
            <a:ext cx="9041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GB">
                <a:solidFill>
                  <a:srgbClr val="45B059"/>
                </a:solidFill>
              </a:rPr>
              <a:t>Ambienti e strumenti di misurazione</a:t>
            </a:r>
            <a:endParaRPr b="1">
              <a:solidFill>
                <a:srgbClr val="45B059"/>
              </a:solidFill>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158" name="Google Shape;158;g2bda28bcb76_0_17"/>
          <p:cNvSpPr txBox="1"/>
          <p:nvPr>
            <p:ph idx="1" type="body"/>
          </p:nvPr>
        </p:nvSpPr>
        <p:spPr>
          <a:xfrm>
            <a:off x="311700" y="1370600"/>
            <a:ext cx="8730600" cy="3488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b="1" lang="en-GB" sz="1500">
                <a:solidFill>
                  <a:schemeClr val="dk1"/>
                </a:solidFill>
                <a:latin typeface="Arial"/>
                <a:ea typeface="Arial"/>
                <a:cs typeface="Arial"/>
                <a:sym typeface="Arial"/>
              </a:rPr>
              <a:t>LAB 904 - BiHOME principale circa 60 m2</a:t>
            </a:r>
            <a:endParaRPr b="1" sz="1500">
              <a:solidFill>
                <a:schemeClr val="dk1"/>
              </a:solidFill>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rPr b="1" lang="en-GB" sz="1300">
                <a:solidFill>
                  <a:srgbClr val="6AA84F"/>
                </a:solidFill>
                <a:latin typeface="Arial"/>
                <a:ea typeface="Arial"/>
                <a:cs typeface="Arial"/>
                <a:sym typeface="Arial"/>
              </a:rPr>
              <a:t>Ambient</a:t>
            </a:r>
            <a:r>
              <a:rPr b="1" lang="en-GB" sz="1300">
                <a:solidFill>
                  <a:srgbClr val="6AA84F"/>
                </a:solidFill>
              </a:rPr>
              <a:t>e</a:t>
            </a:r>
            <a:r>
              <a:rPr b="1" lang="en-GB" sz="1300">
                <a:solidFill>
                  <a:srgbClr val="6AA84F"/>
                </a:solidFill>
                <a:latin typeface="Arial"/>
                <a:ea typeface="Arial"/>
                <a:cs typeface="Arial"/>
                <a:sym typeface="Arial"/>
              </a:rPr>
              <a:t> 1 - Cucina/soggiorno/sala mensa</a:t>
            </a:r>
            <a:endParaRPr b="1" sz="1300">
              <a:solidFill>
                <a:srgbClr val="6AA84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300">
                <a:solidFill>
                  <a:schemeClr val="dk1"/>
                </a:solidFill>
              </a:rPr>
              <a:t>L</a:t>
            </a:r>
            <a:r>
              <a:rPr lang="en-GB" sz="1300">
                <a:solidFill>
                  <a:schemeClr val="dk1"/>
                </a:solidFill>
                <a:latin typeface="Arial"/>
                <a:ea typeface="Arial"/>
                <a:cs typeface="Arial"/>
                <a:sym typeface="Arial"/>
              </a:rPr>
              <a:t>’idea è di installare arredi con aree a scomparsa, che possono essere adattati in base alle esigenze. Ad esempio, una </a:t>
            </a:r>
            <a:r>
              <a:rPr b="1" lang="en-GB" sz="1300">
                <a:solidFill>
                  <a:schemeClr val="dk1"/>
                </a:solidFill>
              </a:rPr>
              <a:t>cucina arredata</a:t>
            </a:r>
            <a:r>
              <a:rPr lang="en-GB" sz="1300">
                <a:solidFill>
                  <a:schemeClr val="dk1"/>
                </a:solidFill>
                <a:latin typeface="Arial"/>
                <a:ea typeface="Arial"/>
                <a:cs typeface="Arial"/>
                <a:sym typeface="Arial"/>
              </a:rPr>
              <a:t> che con pochi passaggi possa nascondere il vano lavello e piano cottura e </a:t>
            </a:r>
            <a:r>
              <a:rPr b="1" lang="en-GB" sz="1300">
                <a:solidFill>
                  <a:schemeClr val="dk1"/>
                </a:solidFill>
              </a:rPr>
              <a:t>sembrare un soggiorno</a:t>
            </a:r>
            <a:r>
              <a:rPr lang="en-GB" sz="1300">
                <a:solidFill>
                  <a:schemeClr val="dk1"/>
                </a:solidFill>
                <a:latin typeface="Arial"/>
                <a:ea typeface="Arial"/>
                <a:cs typeface="Arial"/>
                <a:sym typeface="Arial"/>
              </a:rPr>
              <a:t>. Con lo stesso ragionamento, dovrebbe essere facile trasformarla in una zona di ristoro per co-working.</a:t>
            </a:r>
            <a:endParaRPr sz="13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b="1" lang="en-GB" sz="1300">
                <a:solidFill>
                  <a:srgbClr val="6AA84F"/>
                </a:solidFill>
                <a:latin typeface="Arial"/>
                <a:ea typeface="Arial"/>
                <a:cs typeface="Arial"/>
                <a:sym typeface="Arial"/>
              </a:rPr>
              <a:t>Ambient</a:t>
            </a:r>
            <a:r>
              <a:rPr b="1" lang="en-GB" sz="1300">
                <a:solidFill>
                  <a:srgbClr val="6AA84F"/>
                </a:solidFill>
              </a:rPr>
              <a:t>e</a:t>
            </a:r>
            <a:r>
              <a:rPr b="1" lang="en-GB" sz="1300">
                <a:solidFill>
                  <a:srgbClr val="6AA84F"/>
                </a:solidFill>
                <a:latin typeface="Arial"/>
                <a:ea typeface="Arial"/>
                <a:cs typeface="Arial"/>
                <a:sym typeface="Arial"/>
              </a:rPr>
              <a:t> 2 -</a:t>
            </a:r>
            <a:r>
              <a:rPr lang="en-GB" sz="1300">
                <a:solidFill>
                  <a:srgbClr val="6AA84F"/>
                </a:solidFill>
                <a:latin typeface="Arial"/>
                <a:ea typeface="Arial"/>
                <a:cs typeface="Arial"/>
                <a:sym typeface="Arial"/>
              </a:rPr>
              <a:t> </a:t>
            </a:r>
            <a:r>
              <a:rPr b="1" lang="en-GB" sz="1300">
                <a:solidFill>
                  <a:srgbClr val="6AA84F"/>
                </a:solidFill>
                <a:latin typeface="Arial"/>
                <a:ea typeface="Arial"/>
                <a:cs typeface="Arial"/>
                <a:sym typeface="Arial"/>
              </a:rPr>
              <a:t>Soggiorno / camera da letto / ambiente per remote working</a:t>
            </a:r>
            <a:endParaRPr b="1" sz="13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300">
                <a:solidFill>
                  <a:schemeClr val="dk1"/>
                </a:solidFill>
                <a:latin typeface="Arial"/>
                <a:ea typeface="Arial"/>
                <a:cs typeface="Arial"/>
                <a:sym typeface="Arial"/>
              </a:rPr>
              <a:t>Come per la stanza 1, anche in questo caso l’idea è di avere arredi modulari </a:t>
            </a:r>
            <a:r>
              <a:rPr lang="en-GB" sz="1300">
                <a:solidFill>
                  <a:schemeClr val="dk1"/>
                </a:solidFill>
              </a:rPr>
              <a:t>per un ambiente che rappresenti</a:t>
            </a:r>
            <a:r>
              <a:rPr lang="en-GB" sz="1300">
                <a:solidFill>
                  <a:schemeClr val="dk1"/>
                </a:solidFill>
                <a:latin typeface="Arial"/>
                <a:ea typeface="Arial"/>
                <a:cs typeface="Arial"/>
                <a:sym typeface="Arial"/>
              </a:rPr>
              <a:t> una camera da letto </a:t>
            </a:r>
            <a:r>
              <a:rPr lang="en-GB" sz="1300">
                <a:solidFill>
                  <a:schemeClr val="dk1"/>
                </a:solidFill>
              </a:rPr>
              <a:t>e che con pochi passaggi possa diventare</a:t>
            </a:r>
            <a:r>
              <a:rPr lang="en-GB" sz="1300">
                <a:solidFill>
                  <a:schemeClr val="dk1"/>
                </a:solidFill>
                <a:latin typeface="Arial"/>
                <a:ea typeface="Arial"/>
                <a:cs typeface="Arial"/>
                <a:sym typeface="Arial"/>
              </a:rPr>
              <a:t> un ambiente per remote working domestico</a:t>
            </a:r>
            <a:endParaRPr sz="13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b="1" lang="en-GB" sz="1300">
                <a:solidFill>
                  <a:srgbClr val="45B059"/>
                </a:solidFill>
              </a:rPr>
              <a:t>Ambiente</a:t>
            </a:r>
            <a:r>
              <a:rPr b="1" lang="en-GB" sz="1300">
                <a:solidFill>
                  <a:srgbClr val="45B059"/>
                </a:solidFill>
                <a:latin typeface="Arial"/>
                <a:ea typeface="Arial"/>
                <a:cs typeface="Arial"/>
                <a:sym typeface="Arial"/>
              </a:rPr>
              <a:t> 3</a:t>
            </a:r>
            <a:endParaRPr b="1" sz="1300">
              <a:solidFill>
                <a:srgbClr val="45B059"/>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300">
                <a:solidFill>
                  <a:schemeClr val="dk1"/>
                </a:solidFill>
                <a:latin typeface="Arial"/>
                <a:ea typeface="Arial"/>
                <a:cs typeface="Arial"/>
                <a:sym typeface="Arial"/>
              </a:rPr>
              <a:t>“sala di controllo” con un pc, un server che controlla la sensoristica nelle stanze 1 e 2.</a:t>
            </a:r>
            <a:endParaRPr sz="1300">
              <a:solidFill>
                <a:schemeClr val="dk1"/>
              </a:solidFill>
              <a:latin typeface="Arial"/>
              <a:ea typeface="Arial"/>
              <a:cs typeface="Arial"/>
              <a:sym typeface="Arial"/>
            </a:endParaRPr>
          </a:p>
          <a:p>
            <a:pPr indent="0" lvl="0" marL="0" rtl="0" algn="l">
              <a:spcBef>
                <a:spcPts val="0"/>
              </a:spcBef>
              <a:spcAft>
                <a:spcPts val="0"/>
              </a:spcAft>
              <a:buNone/>
            </a:pPr>
            <a:r>
              <a:rPr lang="en-GB" sz="1300">
                <a:solidFill>
                  <a:schemeClr val="dk1"/>
                </a:solidFill>
                <a:latin typeface="Arial"/>
                <a:ea typeface="Arial"/>
                <a:cs typeface="Arial"/>
                <a:sym typeface="Arial"/>
              </a:rPr>
              <a:t>La stanza 1 e la stanza 2 dovrebbero avere ingressi indipendenti con la possibilità di passare comunque da un ambiente all’altro.</a:t>
            </a:r>
            <a:endParaRPr sz="1300"/>
          </a:p>
        </p:txBody>
      </p:sp>
      <p:pic>
        <p:nvPicPr>
          <p:cNvPr id="159" name="Google Shape;159;g2bda28bcb76_0_17"/>
          <p:cNvPicPr preferRelativeResize="0"/>
          <p:nvPr/>
        </p:nvPicPr>
        <p:blipFill rotWithShape="1">
          <a:blip r:embed="rId3">
            <a:alphaModFix/>
          </a:blip>
          <a:srcRect b="0" l="0" r="0" t="0"/>
          <a:stretch/>
        </p:blipFill>
        <p:spPr>
          <a:xfrm>
            <a:off x="7235875" y="0"/>
            <a:ext cx="1677824" cy="1370601"/>
          </a:xfrm>
          <a:prstGeom prst="rect">
            <a:avLst/>
          </a:prstGeom>
          <a:noFill/>
          <a:ln>
            <a:noFill/>
          </a:ln>
        </p:spPr>
      </p:pic>
      <p:sp>
        <p:nvSpPr>
          <p:cNvPr id="160" name="Google Shape;160;g2bda28bcb76_0_17"/>
          <p:cNvSpPr txBox="1"/>
          <p:nvPr>
            <p:ph idx="1" type="body"/>
          </p:nvPr>
        </p:nvSpPr>
        <p:spPr>
          <a:xfrm>
            <a:off x="372750" y="540075"/>
            <a:ext cx="6717900" cy="368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sz="1700"/>
              <a:t>La selezione delle ambientazioni si basa sulla call of interest di Novembre 2023)</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bda28bcb76_0_37"/>
          <p:cNvSpPr txBox="1"/>
          <p:nvPr>
            <p:ph type="title"/>
          </p:nvPr>
        </p:nvSpPr>
        <p:spPr>
          <a:xfrm>
            <a:off x="311700" y="445025"/>
            <a:ext cx="9041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45B059"/>
                </a:solidFill>
              </a:rPr>
              <a:t>Ambienti ad utilizzo ibrido</a:t>
            </a:r>
            <a:endParaRPr b="1">
              <a:solidFill>
                <a:srgbClr val="45B05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6" name="Google Shape;166;g2bda28bcb76_0_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Clr>
                <a:schemeClr val="dk1"/>
              </a:buClr>
              <a:buSzPct val="34920"/>
              <a:buFont typeface="Arial"/>
              <a:buNone/>
            </a:pPr>
            <a:r>
              <a:rPr b="1" lang="en-GB" sz="3150">
                <a:solidFill>
                  <a:schemeClr val="dk1"/>
                </a:solidFill>
              </a:rPr>
              <a:t>Locale 3168B (Ed. U6, III piano)</a:t>
            </a:r>
            <a:endParaRPr b="1" sz="3150">
              <a:solidFill>
                <a:schemeClr val="dk1"/>
              </a:solidFill>
            </a:endParaRPr>
          </a:p>
          <a:p>
            <a:pPr indent="0" lvl="0" marL="0" rtl="0" algn="l">
              <a:spcBef>
                <a:spcPts val="1200"/>
              </a:spcBef>
              <a:spcAft>
                <a:spcPts val="0"/>
              </a:spcAft>
              <a:buClr>
                <a:schemeClr val="dk1"/>
              </a:buClr>
              <a:buSzPct val="37931"/>
              <a:buFont typeface="Arial"/>
              <a:buNone/>
            </a:pPr>
            <a:r>
              <a:rPr lang="en-GB" sz="2900">
                <a:solidFill>
                  <a:schemeClr val="dk1"/>
                </a:solidFill>
              </a:rPr>
              <a:t>Attualmente questo locale funge da sala riunioni interna. L’idea è di mantenere questa funzionalità principale, ma al bisogno questo ambiente potrebbe essere arredato in maniera tale che simuli un </a:t>
            </a:r>
            <a:r>
              <a:rPr b="1" lang="en-GB" sz="2900">
                <a:solidFill>
                  <a:schemeClr val="dk1"/>
                </a:solidFill>
              </a:rPr>
              <a:t>contesto di un ufficio</a:t>
            </a:r>
            <a:r>
              <a:rPr lang="en-GB" sz="2900">
                <a:solidFill>
                  <a:schemeClr val="dk1"/>
                </a:solidFill>
              </a:rPr>
              <a:t>. L’idea è che gli arredi da ufficio non vadano ad inficiare la possibilità di utilizzare questa stanza come sala riunioni</a:t>
            </a:r>
            <a:endParaRPr sz="2900">
              <a:solidFill>
                <a:schemeClr val="dk1"/>
              </a:solidFill>
            </a:endParaRPr>
          </a:p>
          <a:p>
            <a:pPr indent="0" lvl="0" marL="0" rtl="0" algn="l">
              <a:spcBef>
                <a:spcPts val="1200"/>
              </a:spcBef>
              <a:spcAft>
                <a:spcPts val="0"/>
              </a:spcAft>
              <a:buClr>
                <a:schemeClr val="dk1"/>
              </a:buClr>
              <a:buSzPct val="37931"/>
              <a:buFont typeface="Arial"/>
              <a:buNone/>
            </a:pPr>
            <a:r>
              <a:t/>
            </a:r>
            <a:endParaRPr sz="2900">
              <a:solidFill>
                <a:schemeClr val="dk1"/>
              </a:solidFill>
            </a:endParaRPr>
          </a:p>
          <a:p>
            <a:pPr indent="0" lvl="0" marL="0" rtl="0" algn="l">
              <a:spcBef>
                <a:spcPts val="1200"/>
              </a:spcBef>
              <a:spcAft>
                <a:spcPts val="0"/>
              </a:spcAft>
              <a:buClr>
                <a:schemeClr val="dk1"/>
              </a:buClr>
              <a:buSzPct val="37931"/>
              <a:buFont typeface="Arial"/>
              <a:buNone/>
            </a:pPr>
            <a:r>
              <a:rPr b="1" lang="en-GB" sz="2900">
                <a:solidFill>
                  <a:schemeClr val="dk1"/>
                </a:solidFill>
              </a:rPr>
              <a:t>Locale </a:t>
            </a:r>
            <a:r>
              <a:rPr b="1" lang="en-GB" sz="2900">
                <a:solidFill>
                  <a:schemeClr val="dk1"/>
                </a:solidFill>
                <a:extLst>
                  <a:ext uri="http://customooxmlschemas.google.com/">
                    <go:slidesCustomData xmlns:go="http://customooxmlschemas.google.com/" textRoundtripDataId="16"/>
                  </a:ext>
                </a:extLst>
              </a:rPr>
              <a:t>3144 </a:t>
            </a:r>
            <a:r>
              <a:rPr b="1" lang="en-GB" sz="2900">
                <a:solidFill>
                  <a:schemeClr val="dk1"/>
                </a:solidFill>
              </a:rPr>
              <a:t>(Ed. U6, III piano)</a:t>
            </a:r>
            <a:endParaRPr b="1" sz="2900">
              <a:solidFill>
                <a:schemeClr val="dk1"/>
              </a:solidFill>
            </a:endParaRPr>
          </a:p>
          <a:p>
            <a:pPr indent="0" lvl="0" marL="0" rtl="0" algn="l">
              <a:spcBef>
                <a:spcPts val="1200"/>
              </a:spcBef>
              <a:spcAft>
                <a:spcPts val="0"/>
              </a:spcAft>
              <a:buClr>
                <a:schemeClr val="dk1"/>
              </a:buClr>
              <a:buSzPct val="37931"/>
              <a:buFont typeface="Arial"/>
              <a:buNone/>
            </a:pPr>
            <a:r>
              <a:rPr lang="en-GB" sz="2900">
                <a:solidFill>
                  <a:schemeClr val="dk1"/>
                </a:solidFill>
              </a:rPr>
              <a:t>Attualmente questa stanza è utilizzata sia per riunioni ma soprattutto per didattica con gruppi ristretti. L’idea è di riarredare la stanza in modo che diventi </a:t>
            </a:r>
            <a:r>
              <a:rPr b="1" lang="en-GB" sz="2900">
                <a:solidFill>
                  <a:schemeClr val="dk1"/>
                </a:solidFill>
              </a:rPr>
              <a:t>un’aula didattica innovativa</a:t>
            </a:r>
            <a:r>
              <a:rPr lang="en-GB" sz="2900">
                <a:solidFill>
                  <a:schemeClr val="dk1"/>
                </a:solidFill>
              </a:rPr>
              <a:t>, con la possibilità di fruire in modalità mista (persone in VR e persone in presenza). </a:t>
            </a:r>
            <a:endParaRPr sz="2900">
              <a:solidFill>
                <a:schemeClr val="dk1"/>
              </a:solidFill>
            </a:endParaRPr>
          </a:p>
          <a:p>
            <a:pPr indent="0" lvl="0" marL="0" rtl="0" algn="l">
              <a:spcBef>
                <a:spcPts val="1200"/>
              </a:spcBef>
              <a:spcAft>
                <a:spcPts val="1200"/>
              </a:spcAft>
              <a:buNone/>
            </a:pPr>
            <a:r>
              <a:t/>
            </a:r>
            <a:endParaRPr b="1" sz="15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bda28bcb76_0_42"/>
          <p:cNvSpPr txBox="1"/>
          <p:nvPr>
            <p:ph type="title"/>
          </p:nvPr>
        </p:nvSpPr>
        <p:spPr>
          <a:xfrm>
            <a:off x="311700" y="0"/>
            <a:ext cx="9041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45B059"/>
                </a:solidFill>
              </a:rPr>
              <a:t>S</a:t>
            </a:r>
            <a:r>
              <a:rPr b="1" lang="en-GB">
                <a:solidFill>
                  <a:srgbClr val="45B059"/>
                </a:solidFill>
              </a:rPr>
              <a:t>trumenti di misurazione</a:t>
            </a:r>
            <a:endParaRPr b="1">
              <a:solidFill>
                <a:srgbClr val="45B05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2" name="Google Shape;172;g2bda28bcb76_0_42"/>
          <p:cNvSpPr txBox="1"/>
          <p:nvPr>
            <p:ph idx="1" type="body"/>
          </p:nvPr>
        </p:nvSpPr>
        <p:spPr>
          <a:xfrm>
            <a:off x="311700" y="378200"/>
            <a:ext cx="8635500" cy="463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1500">
                <a:solidFill>
                  <a:srgbClr val="45B059"/>
                </a:solidFill>
                <a:latin typeface="Arial"/>
                <a:ea typeface="Arial"/>
                <a:cs typeface="Arial"/>
                <a:sym typeface="Arial"/>
              </a:rPr>
              <a:t>Sensoristica e tecnologia</a:t>
            </a:r>
            <a:endParaRPr b="1" sz="1500">
              <a:solidFill>
                <a:srgbClr val="45B059"/>
              </a:solidFill>
              <a:latin typeface="Arial"/>
              <a:ea typeface="Arial"/>
              <a:cs typeface="Arial"/>
              <a:sym typeface="Arial"/>
            </a:endParaRPr>
          </a:p>
          <a:p>
            <a:pPr indent="0" lvl="0" marL="0" rtl="0" algn="l">
              <a:lnSpc>
                <a:spcPct val="100000"/>
              </a:lnSpc>
              <a:spcBef>
                <a:spcPts val="1200"/>
              </a:spcBef>
              <a:spcAft>
                <a:spcPts val="0"/>
              </a:spcAft>
              <a:buNone/>
            </a:pPr>
            <a:r>
              <a:rPr lang="en-GB" sz="1400">
                <a:solidFill>
                  <a:schemeClr val="dk1"/>
                </a:solidFill>
                <a:latin typeface="Arial"/>
                <a:ea typeface="Arial"/>
                <a:cs typeface="Arial"/>
                <a:sym typeface="Arial"/>
              </a:rPr>
              <a:t>L’intenzione è di dotare tutti gli ambienti descritti precedentemente del medesimo set di sensori, creando un </a:t>
            </a:r>
            <a:r>
              <a:rPr i="1" lang="en-GB" sz="1400">
                <a:solidFill>
                  <a:schemeClr val="dk1"/>
                </a:solidFill>
                <a:latin typeface="Arial"/>
                <a:ea typeface="Arial"/>
                <a:cs typeface="Arial"/>
                <a:sym typeface="Arial"/>
              </a:rPr>
              <a:t>ecosistema-modello</a:t>
            </a:r>
            <a:r>
              <a:rPr lang="en-GB" sz="1400">
                <a:solidFill>
                  <a:schemeClr val="dk1"/>
                </a:solidFill>
                <a:latin typeface="Arial"/>
                <a:ea typeface="Arial"/>
                <a:cs typeface="Arial"/>
                <a:sym typeface="Arial"/>
              </a:rPr>
              <a:t> che possa essere progettato una sola volta e applicato a tutti gli ambienti.</a:t>
            </a:r>
            <a:endParaRPr sz="1400">
              <a:solidFill>
                <a:schemeClr val="dk1"/>
              </a:solidFill>
              <a:latin typeface="Arial"/>
              <a:ea typeface="Arial"/>
              <a:cs typeface="Arial"/>
              <a:sym typeface="Arial"/>
            </a:endParaRPr>
          </a:p>
          <a:p>
            <a:pPr indent="0" lvl="0" marL="0" rtl="0" algn="l">
              <a:lnSpc>
                <a:spcPct val="100000"/>
              </a:lnSpc>
              <a:spcBef>
                <a:spcPts val="1200"/>
              </a:spcBef>
              <a:spcAft>
                <a:spcPts val="0"/>
              </a:spcAft>
              <a:buNone/>
            </a:pPr>
            <a:r>
              <a:rPr lang="en-GB" sz="1400">
                <a:solidFill>
                  <a:schemeClr val="dk1"/>
                </a:solidFill>
                <a:latin typeface="Arial"/>
                <a:ea typeface="Arial"/>
                <a:cs typeface="Arial"/>
                <a:sym typeface="Arial"/>
              </a:rPr>
              <a:t>In particolare (dalla call of interest fatta a Novembre 2023):</a:t>
            </a:r>
            <a:endParaRPr sz="1400">
              <a:solidFill>
                <a:schemeClr val="dk1"/>
              </a:solidFill>
              <a:latin typeface="Arial"/>
              <a:ea typeface="Arial"/>
              <a:cs typeface="Arial"/>
              <a:sym typeface="Arial"/>
            </a:endParaRPr>
          </a:p>
          <a:p>
            <a:pPr indent="-317500" lvl="0" marL="457200" rtl="0" algn="l">
              <a:lnSpc>
                <a:spcPct val="100000"/>
              </a:lnSpc>
              <a:spcBef>
                <a:spcPts val="1200"/>
              </a:spcBef>
              <a:spcAft>
                <a:spcPts val="0"/>
              </a:spcAft>
              <a:buClr>
                <a:schemeClr val="dk1"/>
              </a:buClr>
              <a:buSzPts val="1400"/>
              <a:buChar char="●"/>
            </a:pPr>
            <a:r>
              <a:rPr lang="en-GB" sz="1400">
                <a:solidFill>
                  <a:schemeClr val="dk1"/>
                </a:solidFill>
                <a:latin typeface="Arial"/>
                <a:ea typeface="Arial"/>
                <a:cs typeface="Arial"/>
                <a:sym typeface="Arial"/>
              </a:rPr>
              <a:t>Possibilità di variare intensità luminosa</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GB" sz="1400">
                <a:solidFill>
                  <a:schemeClr val="dk1"/>
                </a:solidFill>
                <a:latin typeface="Arial"/>
                <a:ea typeface="Arial"/>
                <a:cs typeface="Arial"/>
                <a:sym typeface="Arial"/>
              </a:rPr>
              <a:t>Possibilità di variare colore della luce</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GB" sz="1400">
                <a:solidFill>
                  <a:schemeClr val="dk1"/>
                </a:solidFill>
                <a:latin typeface="Arial"/>
                <a:ea typeface="Arial"/>
                <a:cs typeface="Arial"/>
                <a:sym typeface="Arial"/>
              </a:rPr>
              <a:t>Possibilità di variare temperatura interna</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GB" sz="1400">
                <a:solidFill>
                  <a:schemeClr val="dk1"/>
                </a:solidFill>
                <a:latin typeface="Arial"/>
                <a:ea typeface="Arial"/>
                <a:cs typeface="Arial"/>
                <a:sym typeface="Arial"/>
              </a:rPr>
              <a:t>Telecamere 3d per misurazione di spostamenti/distanze fra le persone con altre persone e fra persone e oggetti </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GB" sz="1400">
                <a:solidFill>
                  <a:schemeClr val="dk1"/>
                </a:solidFill>
                <a:latin typeface="Arial"/>
                <a:ea typeface="Arial"/>
                <a:cs typeface="Arial"/>
                <a:sym typeface="Arial"/>
              </a:rPr>
              <a:t>Possibilità di misurare la variazione della temperatura corporea delle persone</a:t>
            </a:r>
            <a:endParaRPr sz="1400">
              <a:solidFill>
                <a:schemeClr val="dk1"/>
              </a:solidFill>
              <a:latin typeface="Arial"/>
              <a:ea typeface="Arial"/>
              <a:cs typeface="Arial"/>
              <a:sym typeface="Arial"/>
            </a:endParaRPr>
          </a:p>
          <a:p>
            <a:pPr indent="0" lvl="0" marL="0" rtl="0" algn="l">
              <a:lnSpc>
                <a:spcPct val="100000"/>
              </a:lnSpc>
              <a:spcBef>
                <a:spcPts val="1200"/>
              </a:spcBef>
              <a:spcAft>
                <a:spcPts val="0"/>
              </a:spcAft>
              <a:buNone/>
            </a:pPr>
            <a:r>
              <a:rPr lang="en-GB" sz="1400" u="sng">
                <a:solidFill>
                  <a:schemeClr val="dk1"/>
                </a:solidFill>
                <a:latin typeface="Arial"/>
                <a:ea typeface="Arial"/>
                <a:cs typeface="Arial"/>
                <a:sym typeface="Arial"/>
              </a:rPr>
              <a:t>In valutazione</a:t>
            </a:r>
            <a:r>
              <a:rPr lang="en-GB" sz="1400">
                <a:solidFill>
                  <a:schemeClr val="dk1"/>
                </a:solidFill>
                <a:latin typeface="Arial"/>
                <a:ea typeface="Arial"/>
                <a:cs typeface="Arial"/>
                <a:sym typeface="Arial"/>
              </a:rPr>
              <a:t>: possibilità di proiettare su una parete delle “finte” finestre nelle quali poter variare il paesaggio esterno.</a:t>
            </a:r>
            <a:endParaRPr sz="1400">
              <a:solidFill>
                <a:schemeClr val="dk1"/>
              </a:solidFill>
              <a:latin typeface="Arial"/>
              <a:ea typeface="Arial"/>
              <a:cs typeface="Arial"/>
              <a:sym typeface="Arial"/>
            </a:endParaRPr>
          </a:p>
          <a:p>
            <a:pPr indent="0" lvl="0" marL="0" rtl="0" algn="l">
              <a:lnSpc>
                <a:spcPct val="100000"/>
              </a:lnSpc>
              <a:spcBef>
                <a:spcPts val="1200"/>
              </a:spcBef>
              <a:spcAft>
                <a:spcPts val="0"/>
              </a:spcAft>
              <a:buNone/>
            </a:pPr>
            <a:r>
              <a:rPr lang="en-GB" sz="1400" u="sng">
                <a:solidFill>
                  <a:schemeClr val="dk1"/>
                </a:solidFill>
                <a:latin typeface="Arial"/>
                <a:ea typeface="Arial"/>
                <a:cs typeface="Arial"/>
                <a:sym typeface="Arial"/>
              </a:rPr>
              <a:t>In valutazione</a:t>
            </a:r>
            <a:r>
              <a:rPr lang="en-GB" sz="1400">
                <a:solidFill>
                  <a:schemeClr val="dk1"/>
                </a:solidFill>
                <a:latin typeface="Arial"/>
                <a:ea typeface="Arial"/>
                <a:cs typeface="Arial"/>
                <a:sym typeface="Arial"/>
              </a:rPr>
              <a:t>: </a:t>
            </a:r>
            <a:r>
              <a:rPr lang="en-GB" sz="1400">
                <a:solidFill>
                  <a:schemeClr val="dk1"/>
                </a:solidFill>
                <a:latin typeface="Arial"/>
                <a:ea typeface="Arial"/>
                <a:cs typeface="Arial"/>
                <a:sym typeface="Arial"/>
              </a:rPr>
              <a:t>Integrazione di Tobii Pro glasses 3 (già in dotazione Mibtec)</a:t>
            </a:r>
            <a:endParaRPr sz="1400">
              <a:solidFill>
                <a:schemeClr val="dk1"/>
              </a:solidFill>
              <a:latin typeface="Arial"/>
              <a:ea typeface="Arial"/>
              <a:cs typeface="Arial"/>
              <a:sym typeface="Arial"/>
            </a:endParaRPr>
          </a:p>
          <a:p>
            <a:pPr indent="0" lvl="0" marL="0" rtl="0" algn="l">
              <a:lnSpc>
                <a:spcPct val="100000"/>
              </a:lnSpc>
              <a:spcBef>
                <a:spcPts val="1200"/>
              </a:spcBef>
              <a:spcAft>
                <a:spcPts val="1200"/>
              </a:spcAft>
              <a:buNone/>
            </a:pPr>
            <a:r>
              <a:rPr lang="en-GB" sz="1400">
                <a:solidFill>
                  <a:schemeClr val="dk1"/>
                </a:solidFill>
                <a:latin typeface="Arial"/>
                <a:ea typeface="Arial"/>
                <a:cs typeface="Arial"/>
                <a:sym typeface="Arial"/>
              </a:rPr>
              <a:t>I vari sensori saranno integrati fra di loro e comandabili da una control room (un semplice server). Ovvero, lo sperimentatore potrà scegliere dei valori da impostare (ad esempio di luminosità, temperatura…) e registrare le variazioni in funzione di tali parametri</a:t>
            </a:r>
            <a:endParaRPr b="1" sz="14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2bda28bcb76_0_32"/>
          <p:cNvSpPr txBox="1"/>
          <p:nvPr>
            <p:ph type="title"/>
          </p:nvPr>
        </p:nvSpPr>
        <p:spPr>
          <a:xfrm>
            <a:off x="311700" y="445025"/>
            <a:ext cx="9041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45B059"/>
                </a:solidFill>
              </a:rPr>
              <a:t>Progettazione sensoristica smart per misurazioni </a:t>
            </a:r>
            <a:endParaRPr b="1">
              <a:solidFill>
                <a:srgbClr val="45B05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8" name="Google Shape;178;g2bda28bcb76_0_32"/>
          <p:cNvSpPr txBox="1"/>
          <p:nvPr>
            <p:ph idx="1" type="body"/>
          </p:nvPr>
        </p:nvSpPr>
        <p:spPr>
          <a:xfrm>
            <a:off x="380850" y="1262100"/>
            <a:ext cx="5272800" cy="279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sz="2300"/>
              <a:t>Interlocuzioni avanzate</a:t>
            </a:r>
            <a:r>
              <a:rPr lang="en-GB" sz="2300"/>
              <a:t> con alcune aziende di settore, in particolare con </a:t>
            </a:r>
            <a:r>
              <a:rPr b="1" lang="en-GB" sz="2300"/>
              <a:t>Infinity Replay</a:t>
            </a:r>
            <a:r>
              <a:rPr lang="en-GB" sz="2300"/>
              <a:t> e </a:t>
            </a:r>
            <a:r>
              <a:rPr b="1" lang="en-GB" sz="2300"/>
              <a:t>Arduino</a:t>
            </a:r>
            <a:r>
              <a:rPr lang="en-GB" sz="2300"/>
              <a:t>, per l’ingegnerizzazione di sensori di misurazione di parametri comportamentali e per il controllo delle variabili degli ambienti</a:t>
            </a:r>
            <a:endParaRPr sz="2300"/>
          </a:p>
        </p:txBody>
      </p:sp>
      <p:pic>
        <p:nvPicPr>
          <p:cNvPr id="179" name="Google Shape;179;g2bda28bcb76_0_32"/>
          <p:cNvPicPr preferRelativeResize="0"/>
          <p:nvPr/>
        </p:nvPicPr>
        <p:blipFill>
          <a:blip r:embed="rId3">
            <a:alphaModFix/>
          </a:blip>
          <a:stretch>
            <a:fillRect/>
          </a:stretch>
        </p:blipFill>
        <p:spPr>
          <a:xfrm>
            <a:off x="6350600" y="1152475"/>
            <a:ext cx="2458176" cy="1845049"/>
          </a:xfrm>
          <a:prstGeom prst="rect">
            <a:avLst/>
          </a:prstGeom>
          <a:noFill/>
          <a:ln>
            <a:noFill/>
          </a:ln>
        </p:spPr>
      </p:pic>
      <p:pic>
        <p:nvPicPr>
          <p:cNvPr id="180" name="Google Shape;180;g2bda28bcb76_0_32"/>
          <p:cNvPicPr preferRelativeResize="0"/>
          <p:nvPr/>
        </p:nvPicPr>
        <p:blipFill>
          <a:blip r:embed="rId4">
            <a:alphaModFix/>
          </a:blip>
          <a:stretch>
            <a:fillRect/>
          </a:stretch>
        </p:blipFill>
        <p:spPr>
          <a:xfrm>
            <a:off x="6350601" y="3080775"/>
            <a:ext cx="2535825" cy="15372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bda28bcb76_0_49"/>
          <p:cNvSpPr txBox="1"/>
          <p:nvPr>
            <p:ph type="title"/>
          </p:nvPr>
        </p:nvSpPr>
        <p:spPr>
          <a:xfrm>
            <a:off x="337625" y="228900"/>
            <a:ext cx="9041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2F969C"/>
                </a:solidFill>
              </a:rPr>
              <a:t>Arduino</a:t>
            </a:r>
            <a:endParaRPr b="1">
              <a:solidFill>
                <a:srgbClr val="2F969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6" name="Google Shape;186;g2bda28bcb76_0_49"/>
          <p:cNvSpPr txBox="1"/>
          <p:nvPr>
            <p:ph idx="1" type="body"/>
          </p:nvPr>
        </p:nvSpPr>
        <p:spPr>
          <a:xfrm>
            <a:off x="337625" y="893125"/>
            <a:ext cx="5799900" cy="27969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GB" sz="2100"/>
              <a:t>Progettazione di un workshop per integrazione di sensori per la misurazione di variabili e sensori per la regolazione di parametri d’ambiente (Maggio 2024?).</a:t>
            </a:r>
            <a:endParaRPr sz="2100"/>
          </a:p>
          <a:p>
            <a:pPr indent="0" lvl="0" marL="457200" rtl="0" algn="l">
              <a:spcBef>
                <a:spcPts val="1200"/>
              </a:spcBef>
              <a:spcAft>
                <a:spcPts val="0"/>
              </a:spcAft>
              <a:buNone/>
            </a:pPr>
            <a:r>
              <a:t/>
            </a:r>
            <a:endParaRPr sz="2100"/>
          </a:p>
          <a:p>
            <a:pPr indent="-361950" lvl="0" marL="457200" rtl="0" algn="l">
              <a:spcBef>
                <a:spcPts val="1200"/>
              </a:spcBef>
              <a:spcAft>
                <a:spcPts val="0"/>
              </a:spcAft>
              <a:buSzPts val="2100"/>
              <a:buChar char="●"/>
            </a:pPr>
            <a:r>
              <a:rPr lang="en-GB" sz="2100"/>
              <a:t>Possibilità di fornitura della sensoristica e realizzazione dell’ecosistema in qualità di sponsor</a:t>
            </a:r>
            <a:endParaRPr sz="2100"/>
          </a:p>
          <a:p>
            <a:pPr indent="-361950" lvl="0" marL="457200" rtl="0" algn="l">
              <a:spcBef>
                <a:spcPts val="0"/>
              </a:spcBef>
              <a:spcAft>
                <a:spcPts val="0"/>
              </a:spcAft>
              <a:buSzPts val="2100"/>
              <a:buChar char="●"/>
            </a:pPr>
            <a:r>
              <a:rPr lang="en-GB" sz="2100"/>
              <a:t>BiHOME powered by Arduino (?)</a:t>
            </a:r>
            <a:endParaRPr sz="2100"/>
          </a:p>
        </p:txBody>
      </p:sp>
      <p:pic>
        <p:nvPicPr>
          <p:cNvPr id="187" name="Google Shape;187;g2bda28bcb76_0_49"/>
          <p:cNvPicPr preferRelativeResize="0"/>
          <p:nvPr/>
        </p:nvPicPr>
        <p:blipFill>
          <a:blip r:embed="rId3">
            <a:alphaModFix/>
          </a:blip>
          <a:stretch>
            <a:fillRect/>
          </a:stretch>
        </p:blipFill>
        <p:spPr>
          <a:xfrm>
            <a:off x="6350600" y="860425"/>
            <a:ext cx="2458176" cy="1845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bda28bcb76_0_56"/>
          <p:cNvSpPr txBox="1"/>
          <p:nvPr>
            <p:ph type="title"/>
          </p:nvPr>
        </p:nvSpPr>
        <p:spPr>
          <a:xfrm>
            <a:off x="311700" y="445025"/>
            <a:ext cx="9041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7DB802"/>
                </a:solidFill>
              </a:rPr>
              <a:t>Progettazione sensoristica smart per misurazioni. </a:t>
            </a:r>
            <a:endParaRPr b="1">
              <a:solidFill>
                <a:srgbClr val="7DB80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3" name="Google Shape;193;g2bda28bcb76_0_56"/>
          <p:cNvSpPr txBox="1"/>
          <p:nvPr>
            <p:ph idx="1" type="body"/>
          </p:nvPr>
        </p:nvSpPr>
        <p:spPr>
          <a:xfrm>
            <a:off x="311700" y="1772125"/>
            <a:ext cx="5592600" cy="2796900"/>
          </a:xfrm>
          <a:prstGeom prst="rect">
            <a:avLst/>
          </a:prstGeom>
        </p:spPr>
        <p:txBody>
          <a:bodyPr anchorCtr="0" anchor="t" bIns="91425" lIns="91425" spcFirstLastPara="1" rIns="91425" wrap="square" tIns="91425">
            <a:normAutofit fontScale="70000" lnSpcReduction="10000"/>
          </a:bodyPr>
          <a:lstStyle/>
          <a:p>
            <a:pPr indent="-341230" lvl="0" marL="457200" rtl="0" algn="l">
              <a:spcBef>
                <a:spcPts val="0"/>
              </a:spcBef>
              <a:spcAft>
                <a:spcPts val="0"/>
              </a:spcAft>
              <a:buSzPct val="100000"/>
              <a:buChar char="●"/>
            </a:pPr>
            <a:r>
              <a:rPr lang="en-GB" sz="2533"/>
              <a:t>Integrazione della sensoristica con pannello di amministrazione e </a:t>
            </a:r>
            <a:r>
              <a:rPr lang="en-GB" sz="2533"/>
              <a:t>realizzazione dell’ecosistema in partnership con ARDUINO</a:t>
            </a:r>
            <a:endParaRPr sz="2533"/>
          </a:p>
          <a:p>
            <a:pPr indent="-341230" lvl="0" marL="457200" rtl="0" algn="l">
              <a:spcBef>
                <a:spcPts val="0"/>
              </a:spcBef>
              <a:spcAft>
                <a:spcPts val="0"/>
              </a:spcAft>
              <a:buSzPct val="100000"/>
              <a:buChar char="●"/>
            </a:pPr>
            <a:r>
              <a:rPr lang="en-GB" sz="2533"/>
              <a:t>Progettazione per proiezione avatar AI</a:t>
            </a:r>
            <a:endParaRPr sz="2533"/>
          </a:p>
          <a:p>
            <a:pPr indent="-341230" lvl="0" marL="457200" rtl="0" algn="l">
              <a:spcBef>
                <a:spcPts val="0"/>
              </a:spcBef>
              <a:spcAft>
                <a:spcPts val="0"/>
              </a:spcAft>
              <a:buSzPct val="100000"/>
              <a:buChar char="●"/>
            </a:pPr>
            <a:r>
              <a:rPr lang="en-GB" sz="2533"/>
              <a:t>Upgrade Mibtec</a:t>
            </a:r>
            <a:endParaRPr sz="2533"/>
          </a:p>
          <a:p>
            <a:pPr indent="0" lvl="0" marL="0" rtl="0" algn="l">
              <a:spcBef>
                <a:spcPts val="1200"/>
              </a:spcBef>
              <a:spcAft>
                <a:spcPts val="0"/>
              </a:spcAft>
              <a:buNone/>
            </a:pPr>
            <a:r>
              <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1200"/>
              </a:spcAft>
              <a:buNone/>
            </a:pPr>
            <a:r>
              <a:t/>
            </a:r>
            <a:endParaRPr/>
          </a:p>
        </p:txBody>
      </p:sp>
      <p:pic>
        <p:nvPicPr>
          <p:cNvPr id="194" name="Google Shape;194;g2bda28bcb76_0_56"/>
          <p:cNvPicPr preferRelativeResize="0"/>
          <p:nvPr/>
        </p:nvPicPr>
        <p:blipFill>
          <a:blip r:embed="rId3">
            <a:alphaModFix/>
          </a:blip>
          <a:stretch>
            <a:fillRect/>
          </a:stretch>
        </p:blipFill>
        <p:spPr>
          <a:xfrm>
            <a:off x="6246851" y="1714950"/>
            <a:ext cx="2535825" cy="15372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2"/>
          <p:cNvSpPr txBox="1"/>
          <p:nvPr>
            <p:ph idx="1" type="body"/>
          </p:nvPr>
        </p:nvSpPr>
        <p:spPr>
          <a:xfrm>
            <a:off x="311700" y="817550"/>
            <a:ext cx="4470600" cy="43260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07777"/>
              </a:lnSpc>
              <a:spcBef>
                <a:spcPts val="0"/>
              </a:spcBef>
              <a:spcAft>
                <a:spcPts val="0"/>
              </a:spcAft>
              <a:buSzPct val="100000"/>
              <a:buNone/>
            </a:pPr>
            <a:r>
              <a:rPr lang="en-GB">
                <a:solidFill>
                  <a:schemeClr val="dk1"/>
                </a:solidFill>
              </a:rPr>
              <a:t>Un </a:t>
            </a:r>
            <a:r>
              <a:rPr b="1" lang="en-GB">
                <a:solidFill>
                  <a:srgbClr val="EF8600"/>
                </a:solidFill>
              </a:rPr>
              <a:t>ambiente social virtuale </a:t>
            </a:r>
            <a:r>
              <a:rPr lang="en-GB">
                <a:solidFill>
                  <a:schemeClr val="dk1"/>
                </a:solidFill>
              </a:rPr>
              <a:t>altamente dettagliato per studiare l’interazione tra partecipanti dislocati in diversi laboratori dell’Ecosistema della Ricerca o da remoto</a:t>
            </a:r>
            <a:endParaRPr>
              <a:solidFill>
                <a:schemeClr val="dk1"/>
              </a:solidFill>
            </a:endParaRPr>
          </a:p>
          <a:p>
            <a:pPr indent="0" lvl="0" marL="0" rtl="0" algn="l">
              <a:lnSpc>
                <a:spcPct val="107777"/>
              </a:lnSpc>
              <a:spcBef>
                <a:spcPts val="1000"/>
              </a:spcBef>
              <a:spcAft>
                <a:spcPts val="0"/>
              </a:spcAft>
              <a:buSzPct val="100000"/>
              <a:buNone/>
            </a:pPr>
            <a:r>
              <a:rPr lang="en-GB">
                <a:solidFill>
                  <a:schemeClr val="dk1"/>
                </a:solidFill>
              </a:rPr>
              <a:t>Dar vita a </a:t>
            </a:r>
            <a:r>
              <a:rPr b="1" lang="en-GB">
                <a:solidFill>
                  <a:srgbClr val="EF8600"/>
                </a:solidFill>
              </a:rPr>
              <a:t>un metaverso controllato</a:t>
            </a:r>
            <a:r>
              <a:rPr lang="en-GB">
                <a:solidFill>
                  <a:schemeClr val="dk1"/>
                </a:solidFill>
              </a:rPr>
              <a:t>, per studiare le interazioni umane in rete in svariati contesti (familiari, lavorativi, formativi e di cura), attraverso misure comportamentali e psicofisiologiche</a:t>
            </a:r>
            <a:endParaRPr>
              <a:solidFill>
                <a:schemeClr val="dk1"/>
              </a:solidFill>
            </a:endParaRPr>
          </a:p>
          <a:p>
            <a:pPr indent="0" lvl="0" marL="0" rtl="0" algn="l">
              <a:lnSpc>
                <a:spcPct val="107777"/>
              </a:lnSpc>
              <a:spcBef>
                <a:spcPts val="1000"/>
              </a:spcBef>
              <a:spcAft>
                <a:spcPts val="0"/>
              </a:spcAft>
              <a:buSzPct val="100000"/>
              <a:buNone/>
            </a:pPr>
            <a:r>
              <a:rPr lang="en-GB">
                <a:solidFill>
                  <a:schemeClr val="dk1"/>
                </a:solidFill>
                <a:extLst>
                  <a:ext uri="http://customooxmlschemas.google.com/">
                    <go:slidesCustomData xmlns:go="http://customooxmlschemas.google.com/" textRoundtripDataId="1"/>
                  </a:ext>
                </a:extLst>
              </a:rPr>
              <a:t>Piattaforme per fare esperimenti online per studiare interazione </a:t>
            </a:r>
            <a:r>
              <a:rPr b="1" lang="en-GB">
                <a:solidFill>
                  <a:srgbClr val="EF8600"/>
                </a:solidFill>
                <a:extLst>
                  <a:ext uri="http://customooxmlschemas.google.com/">
                    <go:slidesCustomData xmlns:go="http://customooxmlschemas.google.com/" textRoundtripDataId="2"/>
                  </a:ext>
                </a:extLst>
              </a:rPr>
              <a:t>umani-AI (-</a:t>
            </a:r>
            <a:r>
              <a:rPr b="1" lang="en-GB">
                <a:solidFill>
                  <a:srgbClr val="EF8600"/>
                </a:solidFill>
                <a:extLst>
                  <a:ext uri="http://customooxmlschemas.google.com/">
                    <go:slidesCustomData xmlns:go="http://customooxmlschemas.google.com/" textRoundtripDataId="3"/>
                  </a:ext>
                </a:extLst>
              </a:rPr>
              <a:t>umani) </a:t>
            </a:r>
            <a:endParaRPr b="1">
              <a:solidFill>
                <a:srgbClr val="EF8600"/>
              </a:solidFill>
            </a:endParaRPr>
          </a:p>
          <a:p>
            <a:pPr indent="0" lvl="0" marL="0" rtl="0" algn="l">
              <a:lnSpc>
                <a:spcPct val="107777"/>
              </a:lnSpc>
              <a:spcBef>
                <a:spcPts val="1000"/>
              </a:spcBef>
              <a:spcAft>
                <a:spcPts val="200"/>
              </a:spcAft>
              <a:buClr>
                <a:schemeClr val="dk1"/>
              </a:buClr>
              <a:buSzPct val="61111"/>
              <a:buFont typeface="Arial"/>
              <a:buNone/>
            </a:pPr>
            <a:r>
              <a:rPr b="1" lang="en-GB">
                <a:solidFill>
                  <a:srgbClr val="EF8600"/>
                </a:solidFill>
                <a:extLst>
                  <a:ext uri="http://customooxmlschemas.google.com/">
                    <go:slidesCustomData xmlns:go="http://customooxmlschemas.google.com/" textRoundtripDataId="4"/>
                  </a:ext>
                </a:extLst>
              </a:rPr>
              <a:t>Creazione di una dashboard per la ricerca </a:t>
            </a:r>
            <a:r>
              <a:rPr lang="en-GB">
                <a:solidFill>
                  <a:schemeClr val="dk1"/>
                </a:solidFill>
                <a:extLst>
                  <a:ext uri="http://customooxmlschemas.google.com/">
                    <go:slidesCustomData xmlns:go="http://customooxmlschemas.google.com/" textRoundtripDataId="5"/>
                  </a:ext>
                </a:extLst>
              </a:rPr>
              <a:t>in ambito psicologico di Dipartimento che aggreghi l’accesso a tutti i software di dipartimento, così come uno spazio dati integrato per la condivisione dei </a:t>
            </a:r>
            <a:r>
              <a:rPr lang="en-GB">
                <a:solidFill>
                  <a:schemeClr val="dk1"/>
                </a:solidFill>
                <a:extLst>
                  <a:ext uri="http://customooxmlschemas.google.com/">
                    <go:slidesCustomData xmlns:go="http://customooxmlschemas.google.com/" textRoundtripDataId="6"/>
                  </a:ext>
                </a:extLst>
              </a:rPr>
              <a:t>dataset</a:t>
            </a:r>
            <a:endParaRPr>
              <a:solidFill>
                <a:schemeClr val="dk1"/>
              </a:solidFill>
            </a:endParaRPr>
          </a:p>
        </p:txBody>
      </p:sp>
      <p:sp>
        <p:nvSpPr>
          <p:cNvPr id="62" name="Google Shape;62;p2"/>
          <p:cNvSpPr txBox="1"/>
          <p:nvPr>
            <p:ph type="title"/>
          </p:nvPr>
        </p:nvSpPr>
        <p:spPr>
          <a:xfrm>
            <a:off x="311700" y="596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solidFill>
                  <a:srgbClr val="EF8600"/>
                </a:solidFill>
              </a:rPr>
              <a:t>BiConnect</a:t>
            </a:r>
            <a:endParaRPr b="1">
              <a:solidFill>
                <a:srgbClr val="EF8600"/>
              </a:solidFill>
            </a:endParaRPr>
          </a:p>
          <a:p>
            <a:pPr indent="0" lvl="0" marL="0" rtl="0" algn="l">
              <a:lnSpc>
                <a:spcPct val="100000"/>
              </a:lnSpc>
              <a:spcBef>
                <a:spcPts val="0"/>
              </a:spcBef>
              <a:spcAft>
                <a:spcPts val="0"/>
              </a:spcAft>
              <a:buSzPct val="162790"/>
              <a:buNone/>
            </a:pPr>
            <a:r>
              <a:rPr b="1" lang="en-GB" sz="1911">
                <a:solidFill>
                  <a:srgbClr val="2F969C"/>
                </a:solidFill>
              </a:rPr>
              <a:t>Resp: </a:t>
            </a:r>
            <a:r>
              <a:rPr b="1" lang="en-GB" sz="1911">
                <a:solidFill>
                  <a:srgbClr val="2F969C"/>
                </a:solidFill>
              </a:rPr>
              <a:t>Dimitri Ognibene / Carlo Reverberi</a:t>
            </a:r>
            <a:endParaRPr b="1" sz="1911">
              <a:solidFill>
                <a:srgbClr val="2F969C"/>
              </a:solidFill>
            </a:endParaRPr>
          </a:p>
        </p:txBody>
      </p:sp>
      <p:pic>
        <p:nvPicPr>
          <p:cNvPr descr="Immagine che contiene linea&#10;&#10;Descrizione generata automaticamente" id="63" name="Google Shape;63;p2"/>
          <p:cNvPicPr preferRelativeResize="0"/>
          <p:nvPr/>
        </p:nvPicPr>
        <p:blipFill rotWithShape="1">
          <a:blip r:embed="rId3">
            <a:alphaModFix/>
          </a:blip>
          <a:srcRect b="0" l="44428" r="2969" t="0"/>
          <a:stretch/>
        </p:blipFill>
        <p:spPr>
          <a:xfrm>
            <a:off x="4956048" y="0"/>
            <a:ext cx="4187951"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bda28bcb76_0_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0" name="Google Shape;200;g2bda28bcb76_0_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We took our brand new Digital Avatar solution to ISE and InfoComm, and the reception it got blew us away! Innovative, intelligent and completely interactive, we are now pleased to release our Digital Avatar for purchase, and we can’t wait to see what our clients do with it. From Banking to Hospitality, you can give your chatbots ‘physical bodies’, give your customers an AI-enabled human face at information points, and even create a virtual ‘greeter’ in your retail store. Its applications are endless, so get inspired today and experience our brilliant Digital Avatar." id="201" name="Google Shape;201;g2bda28bcb76_0_74" title="HYPERVSN SmartV Digital Avatar Solution">
            <a:hlinkClick r:id="rId3"/>
          </p:cNvPr>
          <p:cNvPicPr preferRelativeResize="0"/>
          <p:nvPr/>
        </p:nvPicPr>
        <p:blipFill>
          <a:blip r:embed="rId4">
            <a:alphaModFix/>
          </a:blip>
          <a:stretch>
            <a:fillRect/>
          </a:stretch>
        </p:blipFill>
        <p:spPr>
          <a:xfrm>
            <a:off x="423575" y="238250"/>
            <a:ext cx="8359275" cy="4702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bdf741f1ab_0_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Potenziamento Mibtec</a:t>
            </a:r>
            <a:endParaRPr b="1"/>
          </a:p>
        </p:txBody>
      </p:sp>
      <p:sp>
        <p:nvSpPr>
          <p:cNvPr id="207" name="Google Shape;207;g2bdf741f1ab_0_0"/>
          <p:cNvSpPr txBox="1"/>
          <p:nvPr>
            <p:ph idx="1" type="body"/>
          </p:nvPr>
        </p:nvSpPr>
        <p:spPr>
          <a:xfrm>
            <a:off x="311700" y="17217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Diverse strategie di sviluppo del centro Mibtec orientate a: ricerca, terza missione, formazione</a:t>
            </a:r>
            <a:endParaRPr/>
          </a:p>
          <a:p>
            <a:pPr indent="-342900" lvl="0" marL="457200" rtl="0" algn="l">
              <a:spcBef>
                <a:spcPts val="0"/>
              </a:spcBef>
              <a:spcAft>
                <a:spcPts val="0"/>
              </a:spcAft>
              <a:buSzPts val="1800"/>
              <a:buChar char="●"/>
            </a:pPr>
            <a:r>
              <a:rPr lang="en-GB"/>
              <a:t>Nuovi acquisti per far fronte alle richieste crescenti degli afferenti e per mantenere il centro aggiornato sul piano tecnologico</a:t>
            </a:r>
            <a:endParaRPr/>
          </a:p>
          <a:p>
            <a:pPr indent="-342900" lvl="0" marL="457200" rtl="0" algn="l">
              <a:spcBef>
                <a:spcPts val="0"/>
              </a:spcBef>
              <a:spcAft>
                <a:spcPts val="0"/>
              </a:spcAft>
              <a:buSzPts val="1800"/>
              <a:buChar char="●"/>
            </a:pPr>
            <a:r>
              <a:rPr lang="en-GB"/>
              <a:t>Personale specializzato su competenze diverse</a:t>
            </a:r>
            <a:endParaRPr/>
          </a:p>
          <a:p>
            <a:pPr indent="-342900" lvl="0" marL="457200" rtl="0" algn="l">
              <a:spcBef>
                <a:spcPts val="0"/>
              </a:spcBef>
              <a:spcAft>
                <a:spcPts val="0"/>
              </a:spcAft>
              <a:buSzPts val="1800"/>
              <a:buChar char="●"/>
            </a:pPr>
            <a:r>
              <a:rPr lang="en-GB"/>
              <a:t>Potenziamento delle interazioni con il mondo aziendale</a:t>
            </a:r>
            <a:endParaRPr/>
          </a:p>
        </p:txBody>
      </p:sp>
      <p:pic>
        <p:nvPicPr>
          <p:cNvPr id="208" name="Google Shape;208;g2bdf741f1ab_0_0"/>
          <p:cNvPicPr preferRelativeResize="0"/>
          <p:nvPr/>
        </p:nvPicPr>
        <p:blipFill>
          <a:blip r:embed="rId3">
            <a:alphaModFix/>
          </a:blip>
          <a:stretch>
            <a:fillRect/>
          </a:stretch>
        </p:blipFill>
        <p:spPr>
          <a:xfrm>
            <a:off x="3975325" y="75475"/>
            <a:ext cx="5009848" cy="1646299"/>
          </a:xfrm>
          <a:prstGeom prst="rect">
            <a:avLst/>
          </a:prstGeom>
          <a:noFill/>
          <a:ln>
            <a:noFill/>
          </a:ln>
        </p:spPr>
      </p:pic>
      <p:sp>
        <p:nvSpPr>
          <p:cNvPr id="209" name="Google Shape;209;g2bdf741f1ab_0_0"/>
          <p:cNvSpPr/>
          <p:nvPr/>
        </p:nvSpPr>
        <p:spPr>
          <a:xfrm>
            <a:off x="4225225" y="3882325"/>
            <a:ext cx="418500" cy="697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tillium Web"/>
              <a:ea typeface="Titillium Web"/>
              <a:cs typeface="Titillium Web"/>
              <a:sym typeface="Titillium Web"/>
            </a:endParaRPr>
          </a:p>
        </p:txBody>
      </p:sp>
      <p:sp>
        <p:nvSpPr>
          <p:cNvPr id="210" name="Google Shape;210;g2bdf741f1ab_0_0"/>
          <p:cNvSpPr txBox="1"/>
          <p:nvPr/>
        </p:nvSpPr>
        <p:spPr>
          <a:xfrm>
            <a:off x="2202700" y="4579825"/>
            <a:ext cx="62595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dk2"/>
                </a:solidFill>
                <a:latin typeface="Titillium Web"/>
                <a:ea typeface="Titillium Web"/>
                <a:cs typeface="Titillium Web"/>
                <a:sym typeface="Titillium Web"/>
              </a:rPr>
              <a:t>Assemblea degli Afferenti </a:t>
            </a:r>
            <a:r>
              <a:rPr lang="en-GB" sz="1800">
                <a:solidFill>
                  <a:schemeClr val="dk2"/>
                </a:solidFill>
                <a:latin typeface="Titillium Web"/>
                <a:ea typeface="Titillium Web"/>
                <a:cs typeface="Titillium Web"/>
                <a:sym typeface="Titillium Web"/>
              </a:rPr>
              <a:t>(Aprile data da comunicare a breve)</a:t>
            </a:r>
            <a:endParaRPr sz="1800">
              <a:solidFill>
                <a:schemeClr val="dk2"/>
              </a:solidFill>
              <a:latin typeface="Titillium Web"/>
              <a:ea typeface="Titillium Web"/>
              <a:cs typeface="Titillium Web"/>
              <a:sym typeface="Titillium Web"/>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be01e3a3dc_0_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Potenziamento BICAPP</a:t>
            </a:r>
            <a:endParaRPr b="1"/>
          </a:p>
        </p:txBody>
      </p:sp>
      <p:sp>
        <p:nvSpPr>
          <p:cNvPr id="216" name="Google Shape;216;g2be01e3a3dc_0_0"/>
          <p:cNvSpPr txBox="1"/>
          <p:nvPr>
            <p:ph idx="1" type="body"/>
          </p:nvPr>
        </p:nvSpPr>
        <p:spPr>
          <a:xfrm>
            <a:off x="311700" y="2020100"/>
            <a:ext cx="8520600" cy="3118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Nuova governance e comitato scientifico</a:t>
            </a:r>
            <a:endParaRPr/>
          </a:p>
          <a:p>
            <a:pPr indent="-342900" lvl="0" marL="457200" rtl="0" algn="l">
              <a:spcBef>
                <a:spcPts val="0"/>
              </a:spcBef>
              <a:spcAft>
                <a:spcPts val="0"/>
              </a:spcAft>
              <a:buSzPts val="1800"/>
              <a:buChar char="●"/>
            </a:pPr>
            <a:r>
              <a:rPr lang="en-GB"/>
              <a:t>Sviluppo sistemi esistenti (e.g., piattaforma creazione app; wearable; Time2Rate)</a:t>
            </a:r>
            <a:endParaRPr/>
          </a:p>
          <a:p>
            <a:pPr indent="-342900" lvl="0" marL="457200" rtl="0" algn="l">
              <a:spcBef>
                <a:spcPts val="0"/>
              </a:spcBef>
              <a:spcAft>
                <a:spcPts val="0"/>
              </a:spcAft>
              <a:buSzPts val="1800"/>
              <a:buChar char="●"/>
            </a:pPr>
            <a:r>
              <a:rPr lang="en-GB"/>
              <a:t>Nuove modalità di onboarding e collaborazioni interne</a:t>
            </a:r>
            <a:endParaRPr/>
          </a:p>
          <a:p>
            <a:pPr indent="-342900" lvl="0" marL="457200" rtl="0" algn="l">
              <a:spcBef>
                <a:spcPts val="0"/>
              </a:spcBef>
              <a:spcAft>
                <a:spcPts val="0"/>
              </a:spcAft>
              <a:buSzPts val="1800"/>
              <a:buChar char="●"/>
            </a:pPr>
            <a:r>
              <a:rPr lang="en-GB"/>
              <a:t>Attività formative</a:t>
            </a:r>
            <a:endParaRPr/>
          </a:p>
          <a:p>
            <a:pPr indent="-342900" lvl="0" marL="457200" rtl="0" algn="l">
              <a:spcBef>
                <a:spcPts val="0"/>
              </a:spcBef>
              <a:spcAft>
                <a:spcPts val="0"/>
              </a:spcAft>
              <a:buSzPts val="1800"/>
              <a:buChar char="●"/>
            </a:pPr>
            <a:r>
              <a:rPr lang="en-GB"/>
              <a:t>Potenziamento delle interazioni con il territorio</a:t>
            </a:r>
            <a:endParaRPr/>
          </a:p>
        </p:txBody>
      </p:sp>
      <p:sp>
        <p:nvSpPr>
          <p:cNvPr id="217" name="Google Shape;217;g2be01e3a3dc_0_0"/>
          <p:cNvSpPr/>
          <p:nvPr/>
        </p:nvSpPr>
        <p:spPr>
          <a:xfrm>
            <a:off x="4225225" y="3882325"/>
            <a:ext cx="418500" cy="697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tillium Web"/>
              <a:ea typeface="Titillium Web"/>
              <a:cs typeface="Titillium Web"/>
              <a:sym typeface="Titillium Web"/>
            </a:endParaRPr>
          </a:p>
        </p:txBody>
      </p:sp>
      <p:sp>
        <p:nvSpPr>
          <p:cNvPr id="218" name="Google Shape;218;g2be01e3a3dc_0_0"/>
          <p:cNvSpPr txBox="1"/>
          <p:nvPr/>
        </p:nvSpPr>
        <p:spPr>
          <a:xfrm>
            <a:off x="2202700" y="4579825"/>
            <a:ext cx="6259500" cy="6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dk2"/>
                </a:solidFill>
                <a:latin typeface="Titillium Web"/>
                <a:ea typeface="Titillium Web"/>
                <a:cs typeface="Titillium Web"/>
                <a:sym typeface="Titillium Web"/>
              </a:rPr>
              <a:t>Assemblea degli Afferenti: </a:t>
            </a:r>
            <a:r>
              <a:rPr lang="en-GB" sz="1800">
                <a:solidFill>
                  <a:schemeClr val="dk2"/>
                </a:solidFill>
                <a:latin typeface="Titillium Web"/>
                <a:ea typeface="Titillium Web"/>
                <a:cs typeface="Titillium Web"/>
                <a:sym typeface="Titillium Web"/>
              </a:rPr>
              <a:t>Martedì 26 Marzo h 14:30 U6-25</a:t>
            </a:r>
            <a:endParaRPr sz="1800">
              <a:solidFill>
                <a:schemeClr val="dk2"/>
              </a:solidFill>
              <a:latin typeface="Titillium Web"/>
              <a:ea typeface="Titillium Web"/>
              <a:cs typeface="Titillium Web"/>
              <a:sym typeface="Titillium Web"/>
            </a:endParaRPr>
          </a:p>
        </p:txBody>
      </p:sp>
      <p:pic>
        <p:nvPicPr>
          <p:cNvPr id="219" name="Google Shape;219;g2be01e3a3dc_0_0"/>
          <p:cNvPicPr preferRelativeResize="0"/>
          <p:nvPr/>
        </p:nvPicPr>
        <p:blipFill>
          <a:blip r:embed="rId3">
            <a:alphaModFix/>
          </a:blip>
          <a:stretch>
            <a:fillRect/>
          </a:stretch>
        </p:blipFill>
        <p:spPr>
          <a:xfrm>
            <a:off x="6759575" y="0"/>
            <a:ext cx="2384425" cy="2260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bda28bcb76_0_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Next steps</a:t>
            </a:r>
            <a:endParaRPr b="1"/>
          </a:p>
        </p:txBody>
      </p:sp>
      <p:sp>
        <p:nvSpPr>
          <p:cNvPr id="225" name="Google Shape;225;g2bda28bcb76_0_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600"/>
              </a:spcBef>
              <a:spcAft>
                <a:spcPts val="0"/>
              </a:spcAft>
              <a:buClr>
                <a:schemeClr val="dk1"/>
              </a:buClr>
              <a:buSzPts val="1946"/>
              <a:buFont typeface="Arial"/>
              <a:buNone/>
            </a:pPr>
            <a:r>
              <a:rPr lang="en-GB">
                <a:solidFill>
                  <a:schemeClr val="accent4"/>
                </a:solidFill>
              </a:rPr>
              <a:t>Progettazione ambienti e infrastrutture (data prevista: Giugno 2024)</a:t>
            </a:r>
            <a:endParaRPr>
              <a:solidFill>
                <a:schemeClr val="accent4"/>
              </a:solidFill>
            </a:endParaRPr>
          </a:p>
          <a:p>
            <a:pPr indent="0" lvl="0" marL="0" rtl="0" algn="l">
              <a:spcBef>
                <a:spcPts val="1200"/>
              </a:spcBef>
              <a:spcAft>
                <a:spcPts val="0"/>
              </a:spcAft>
              <a:buNone/>
            </a:pPr>
            <a:r>
              <a:rPr lang="en-GB">
                <a:solidFill>
                  <a:schemeClr val="accent4"/>
                </a:solidFill>
              </a:rPr>
              <a:t>Progettazione sensoristica smart per misurazioni (data prevista: Settembre 2024)</a:t>
            </a:r>
            <a:endParaRPr>
              <a:solidFill>
                <a:schemeClr val="accent4"/>
              </a:solidFill>
            </a:endParaRPr>
          </a:p>
          <a:p>
            <a:pPr indent="0" lvl="0" marL="0" rtl="0" algn="l">
              <a:spcBef>
                <a:spcPts val="1200"/>
              </a:spcBef>
              <a:spcAft>
                <a:spcPts val="0"/>
              </a:spcAft>
              <a:buNone/>
            </a:pPr>
            <a:r>
              <a:rPr lang="en-GB">
                <a:solidFill>
                  <a:schemeClr val="accent4"/>
                </a:solidFill>
              </a:rPr>
              <a:t>Acquisizione sensoristica smart per misurazioni (data prevista: Settembre 2025)</a:t>
            </a:r>
            <a:endParaRPr>
              <a:solidFill>
                <a:schemeClr val="accent4"/>
              </a:solidFill>
            </a:endParaRPr>
          </a:p>
          <a:p>
            <a:pPr indent="0" lvl="0" marL="0" rtl="0" algn="l">
              <a:spcBef>
                <a:spcPts val="1200"/>
              </a:spcBef>
              <a:spcAft>
                <a:spcPts val="0"/>
              </a:spcAft>
              <a:buClr>
                <a:schemeClr val="dk1"/>
              </a:buClr>
              <a:buSzPts val="1946"/>
              <a:buFont typeface="Arial"/>
              <a:buNone/>
            </a:pPr>
            <a:r>
              <a:rPr lang="en-GB">
                <a:solidFill>
                  <a:srgbClr val="E06666"/>
                </a:solidFill>
              </a:rPr>
              <a:t>Realizzazione struttura inizio lavori prevista entro 2024</a:t>
            </a:r>
            <a:endParaRPr>
              <a:solidFill>
                <a:srgbClr val="E06666"/>
              </a:solidFill>
            </a:endParaRPr>
          </a:p>
          <a:p>
            <a:pPr indent="0" lvl="0" marL="0" rtl="0" algn="l">
              <a:spcBef>
                <a:spcPts val="1200"/>
              </a:spcBef>
              <a:spcAft>
                <a:spcPts val="0"/>
              </a:spcAft>
              <a:buNone/>
            </a:pPr>
            <a:r>
              <a:t/>
            </a:r>
            <a:endParaRPr>
              <a:solidFill>
                <a:schemeClr val="accent4"/>
              </a:solidFill>
            </a:endParaRPr>
          </a:p>
          <a:p>
            <a:pPr indent="0" lvl="0" marL="0" rtl="0" algn="l">
              <a:spcBef>
                <a:spcPts val="1200"/>
              </a:spcBef>
              <a:spcAft>
                <a:spcPts val="0"/>
              </a:spcAft>
              <a:buClr>
                <a:schemeClr val="dk1"/>
              </a:buClr>
              <a:buSzPts val="476"/>
              <a:buFont typeface="Arial"/>
              <a:buNone/>
            </a:pPr>
            <a:r>
              <a:t/>
            </a:r>
            <a:endParaRPr>
              <a:solidFill>
                <a:schemeClr val="accent4"/>
              </a:solidFill>
            </a:endParaRPr>
          </a:p>
          <a:p>
            <a:pPr indent="0" lvl="0" marL="0" rtl="0" algn="l">
              <a:spcBef>
                <a:spcPts val="120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3"/>
          <p:cNvSpPr txBox="1"/>
          <p:nvPr>
            <p:ph idx="1" type="body"/>
          </p:nvPr>
        </p:nvSpPr>
        <p:spPr>
          <a:xfrm>
            <a:off x="834525" y="468250"/>
            <a:ext cx="8157000" cy="4675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77500" lnSpcReduction="10000"/>
          </a:bodyPr>
          <a:lstStyle/>
          <a:p>
            <a:pPr indent="0" lvl="0" marL="0" rtl="0" algn="l">
              <a:lnSpc>
                <a:spcPct val="100000"/>
              </a:lnSpc>
              <a:spcBef>
                <a:spcPts val="0"/>
              </a:spcBef>
              <a:spcAft>
                <a:spcPts val="0"/>
              </a:spcAft>
              <a:buNone/>
            </a:pPr>
            <a:r>
              <a:rPr lang="en-GB"/>
              <a:t>Potenziamento del Wifi in laboratori specifici per piattaforme social AR/VR</a:t>
            </a:r>
            <a:endParaRPr/>
          </a:p>
          <a:p>
            <a:pPr indent="0" lvl="0" marL="0" rtl="0" algn="l">
              <a:lnSpc>
                <a:spcPct val="100000"/>
              </a:lnSpc>
              <a:spcBef>
                <a:spcPts val="1200"/>
              </a:spcBef>
              <a:spcAft>
                <a:spcPts val="0"/>
              </a:spcAft>
              <a:buNone/>
            </a:pPr>
            <a:r>
              <a:rPr lang="en-GB">
                <a:extLst>
                  <a:ext uri="http://customooxmlschemas.google.com/">
                    <go:slidesCustomData xmlns:go="http://customooxmlschemas.google.com/" textRoundtripDataId="7"/>
                  </a:ext>
                </a:extLst>
              </a:rPr>
              <a:t>Aumento Spazio disponibile per backup dataset</a:t>
            </a:r>
            <a:endParaRPr/>
          </a:p>
          <a:p>
            <a:pPr indent="0" lvl="0" marL="0" rtl="0" algn="l">
              <a:lnSpc>
                <a:spcPct val="100000"/>
              </a:lnSpc>
              <a:spcBef>
                <a:spcPts val="1200"/>
              </a:spcBef>
              <a:spcAft>
                <a:spcPts val="0"/>
              </a:spcAft>
              <a:buNone/>
            </a:pPr>
            <a:r>
              <a:rPr lang="en-GB"/>
              <a:t>Definizione specifiche e acquisto server per l'analisi dei dati, task AI, e la specializzazione degli strumenti di IA, AR e VR</a:t>
            </a:r>
            <a:endParaRPr/>
          </a:p>
          <a:p>
            <a:pPr indent="0" lvl="0" marL="0" rtl="0" algn="l">
              <a:lnSpc>
                <a:spcPct val="100000"/>
              </a:lnSpc>
              <a:spcBef>
                <a:spcPts val="1200"/>
              </a:spcBef>
              <a:spcAft>
                <a:spcPts val="0"/>
              </a:spcAft>
              <a:buNone/>
            </a:pPr>
            <a:r>
              <a:rPr lang="en-GB">
                <a:extLst>
                  <a:ext uri="http://customooxmlschemas.google.com/">
                    <go:slidesCustomData xmlns:go="http://customooxmlschemas.google.com/" textRoundtripDataId="8"/>
                  </a:ext>
                </a:extLst>
              </a:rPr>
              <a:t>Primo server già configurato e online</a:t>
            </a:r>
            <a:endParaRPr/>
          </a:p>
          <a:p>
            <a:pPr indent="0" lvl="0" marL="0" rtl="0" algn="l">
              <a:lnSpc>
                <a:spcPct val="100000"/>
              </a:lnSpc>
              <a:spcBef>
                <a:spcPts val="1200"/>
              </a:spcBef>
              <a:spcAft>
                <a:spcPts val="0"/>
              </a:spcAft>
              <a:buNone/>
            </a:pPr>
            <a:r>
              <a:rPr lang="en-GB"/>
              <a:t>Primi strumenti per fare esperimenti su GPT</a:t>
            </a:r>
            <a:endParaRPr/>
          </a:p>
          <a:p>
            <a:pPr indent="0" lvl="0" marL="457200" rtl="0" algn="l">
              <a:lnSpc>
                <a:spcPct val="100000"/>
              </a:lnSpc>
              <a:spcBef>
                <a:spcPts val="1200"/>
              </a:spcBef>
              <a:spcAft>
                <a:spcPts val="0"/>
              </a:spcAft>
              <a:buNone/>
            </a:pPr>
            <a:r>
              <a:t/>
            </a:r>
            <a:endParaRPr/>
          </a:p>
          <a:p>
            <a:pPr indent="0" lvl="0" marL="0" rtl="0" algn="l">
              <a:lnSpc>
                <a:spcPct val="100000"/>
              </a:lnSpc>
              <a:spcBef>
                <a:spcPts val="1200"/>
              </a:spcBef>
              <a:spcAft>
                <a:spcPts val="0"/>
              </a:spcAft>
              <a:buNone/>
            </a:pPr>
            <a:r>
              <a:rPr lang="en-GB"/>
              <a:t>Valutazione tecnica delle possibili piattaforme (eg. Omiverse Nvidia) per la creazione di Social Media locali (immersivi o meno) per testare diverse manipolazioni e preservare la privacy</a:t>
            </a:r>
            <a:endParaRPr/>
          </a:p>
          <a:p>
            <a:pPr indent="0" lvl="0" marL="457200" rtl="0" algn="l">
              <a:lnSpc>
                <a:spcPct val="100000"/>
              </a:lnSpc>
              <a:spcBef>
                <a:spcPts val="1200"/>
              </a:spcBef>
              <a:spcAft>
                <a:spcPts val="0"/>
              </a:spcAft>
              <a:buNone/>
            </a:pPr>
            <a:r>
              <a:t/>
            </a:r>
            <a:endParaRPr/>
          </a:p>
          <a:p>
            <a:pPr indent="0" lvl="0" marL="0" rtl="0" algn="l">
              <a:lnSpc>
                <a:spcPct val="100000"/>
              </a:lnSpc>
              <a:spcBef>
                <a:spcPts val="1200"/>
              </a:spcBef>
              <a:spcAft>
                <a:spcPts val="0"/>
              </a:spcAft>
              <a:buNone/>
            </a:pPr>
            <a:r>
              <a:rPr lang="en-GB"/>
              <a:t>Rendering 3D avanzato per la VR su sistemi a basso costo (ad esempio, utilizzo del cellulare per visualizzare oggetti complessi in 3D durante una lezione)</a:t>
            </a:r>
            <a:endParaRPr/>
          </a:p>
          <a:p>
            <a:pPr indent="0" lvl="0" marL="0" rtl="0" algn="l">
              <a:lnSpc>
                <a:spcPct val="100000"/>
              </a:lnSpc>
              <a:spcBef>
                <a:spcPts val="1200"/>
              </a:spcBef>
              <a:spcAft>
                <a:spcPts val="0"/>
              </a:spcAft>
              <a:buNone/>
            </a:pPr>
            <a:r>
              <a:rPr lang="en-GB"/>
              <a:t>Valutazione tecnica della possibilità di utilizzare una Dashboard basata su Sharepoint/Sites (indice) o lo sviluppo di una interfaccia dedicata</a:t>
            </a:r>
            <a:endParaRPr/>
          </a:p>
          <a:p>
            <a:pPr indent="0" lvl="0" marL="0" rtl="0" algn="l">
              <a:lnSpc>
                <a:spcPct val="100000"/>
              </a:lnSpc>
              <a:spcBef>
                <a:spcPts val="1200"/>
              </a:spcBef>
              <a:spcAft>
                <a:spcPts val="1200"/>
              </a:spcAft>
              <a:buNone/>
            </a:pPr>
            <a:r>
              <a:rPr lang="en-GB">
                <a:extLst>
                  <a:ext uri="http://customooxmlschemas.google.com/">
                    <go:slidesCustomData xmlns:go="http://customooxmlschemas.google.com/" textRoundtripDataId="9"/>
                  </a:ext>
                </a:extLst>
              </a:rPr>
              <a:t>Valutazione per l’implementazione di un sistema di ticketing per l’utilizzo della dashboard</a:t>
            </a:r>
            <a:endParaRPr/>
          </a:p>
        </p:txBody>
      </p:sp>
      <p:sp>
        <p:nvSpPr>
          <p:cNvPr id="69" name="Google Shape;69;p3"/>
          <p:cNvSpPr txBox="1"/>
          <p:nvPr>
            <p:ph type="title"/>
          </p:nvPr>
        </p:nvSpPr>
        <p:spPr>
          <a:xfrm>
            <a:off x="576072" y="0"/>
            <a:ext cx="82563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b="1" lang="en-GB">
                <a:solidFill>
                  <a:srgbClr val="EF8600"/>
                </a:solidFill>
              </a:rPr>
              <a:t>Avanzamento lavori: BiConnect</a:t>
            </a:r>
            <a:endParaRPr b="1">
              <a:solidFill>
                <a:srgbClr val="EF8600"/>
              </a:solidFill>
            </a:endParaRPr>
          </a:p>
          <a:p>
            <a:pPr indent="0" lvl="0" marL="0" rtl="0" algn="l">
              <a:lnSpc>
                <a:spcPct val="100000"/>
              </a:lnSpc>
              <a:spcBef>
                <a:spcPts val="0"/>
              </a:spcBef>
              <a:spcAft>
                <a:spcPts val="0"/>
              </a:spcAft>
              <a:buSzPct val="111111"/>
              <a:buNone/>
            </a:pPr>
            <a:r>
              <a:t/>
            </a:r>
            <a:endParaRPr/>
          </a:p>
        </p:txBody>
      </p:sp>
      <p:sp>
        <p:nvSpPr>
          <p:cNvPr id="70" name="Google Shape;70;p3"/>
          <p:cNvSpPr/>
          <p:nvPr/>
        </p:nvSpPr>
        <p:spPr>
          <a:xfrm>
            <a:off x="0" y="496500"/>
            <a:ext cx="512100" cy="2022900"/>
          </a:xfrm>
          <a:prstGeom prst="rect">
            <a:avLst/>
          </a:prstGeom>
          <a:solidFill>
            <a:srgbClr val="92D050">
              <a:alpha val="5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 name="Google Shape;71;p3"/>
          <p:cNvSpPr/>
          <p:nvPr/>
        </p:nvSpPr>
        <p:spPr>
          <a:xfrm>
            <a:off x="0" y="2519500"/>
            <a:ext cx="512100" cy="797400"/>
          </a:xfrm>
          <a:prstGeom prst="rect">
            <a:avLst/>
          </a:prstGeom>
          <a:solidFill>
            <a:srgbClr val="FFCC8B">
              <a:alpha val="5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 name="Google Shape;72;p3"/>
          <p:cNvSpPr/>
          <p:nvPr/>
        </p:nvSpPr>
        <p:spPr>
          <a:xfrm>
            <a:off x="0" y="3316900"/>
            <a:ext cx="512100" cy="1826700"/>
          </a:xfrm>
          <a:prstGeom prst="rect">
            <a:avLst/>
          </a:prstGeom>
          <a:solidFill>
            <a:srgbClr val="D02914">
              <a:alpha val="5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3" name="Google Shape;73;p3"/>
          <p:cNvPicPr preferRelativeResize="0"/>
          <p:nvPr/>
        </p:nvPicPr>
        <p:blipFill>
          <a:blip r:embed="rId3">
            <a:alphaModFix/>
          </a:blip>
          <a:stretch>
            <a:fillRect/>
          </a:stretch>
        </p:blipFill>
        <p:spPr>
          <a:xfrm>
            <a:off x="649125" y="572700"/>
            <a:ext cx="256251" cy="232299"/>
          </a:xfrm>
          <a:prstGeom prst="rect">
            <a:avLst/>
          </a:prstGeom>
          <a:noFill/>
          <a:ln>
            <a:noFill/>
          </a:ln>
        </p:spPr>
      </p:pic>
      <p:pic>
        <p:nvPicPr>
          <p:cNvPr id="74" name="Google Shape;74;p3"/>
          <p:cNvPicPr preferRelativeResize="0"/>
          <p:nvPr/>
        </p:nvPicPr>
        <p:blipFill>
          <a:blip r:embed="rId3">
            <a:alphaModFix/>
          </a:blip>
          <a:stretch>
            <a:fillRect/>
          </a:stretch>
        </p:blipFill>
        <p:spPr>
          <a:xfrm>
            <a:off x="649125" y="859700"/>
            <a:ext cx="256251" cy="232299"/>
          </a:xfrm>
          <a:prstGeom prst="rect">
            <a:avLst/>
          </a:prstGeom>
          <a:noFill/>
          <a:ln>
            <a:noFill/>
          </a:ln>
        </p:spPr>
      </p:pic>
      <p:pic>
        <p:nvPicPr>
          <p:cNvPr id="75" name="Google Shape;75;p3"/>
          <p:cNvPicPr preferRelativeResize="0"/>
          <p:nvPr/>
        </p:nvPicPr>
        <p:blipFill>
          <a:blip r:embed="rId3">
            <a:alphaModFix/>
          </a:blip>
          <a:stretch>
            <a:fillRect/>
          </a:stretch>
        </p:blipFill>
        <p:spPr>
          <a:xfrm>
            <a:off x="649125" y="1227475"/>
            <a:ext cx="256251" cy="232299"/>
          </a:xfrm>
          <a:prstGeom prst="rect">
            <a:avLst/>
          </a:prstGeom>
          <a:noFill/>
          <a:ln>
            <a:noFill/>
          </a:ln>
        </p:spPr>
      </p:pic>
      <p:pic>
        <p:nvPicPr>
          <p:cNvPr id="76" name="Google Shape;76;p3"/>
          <p:cNvPicPr preferRelativeResize="0"/>
          <p:nvPr/>
        </p:nvPicPr>
        <p:blipFill>
          <a:blip r:embed="rId3">
            <a:alphaModFix/>
          </a:blip>
          <a:stretch>
            <a:fillRect/>
          </a:stretch>
        </p:blipFill>
        <p:spPr>
          <a:xfrm>
            <a:off x="649125" y="1720875"/>
            <a:ext cx="256251" cy="232299"/>
          </a:xfrm>
          <a:prstGeom prst="rect">
            <a:avLst/>
          </a:prstGeom>
          <a:noFill/>
          <a:ln>
            <a:noFill/>
          </a:ln>
        </p:spPr>
      </p:pic>
      <p:pic>
        <p:nvPicPr>
          <p:cNvPr id="77" name="Google Shape;77;p3"/>
          <p:cNvPicPr preferRelativeResize="0"/>
          <p:nvPr/>
        </p:nvPicPr>
        <p:blipFill>
          <a:blip r:embed="rId3">
            <a:alphaModFix/>
          </a:blip>
          <a:stretch>
            <a:fillRect/>
          </a:stretch>
        </p:blipFill>
        <p:spPr>
          <a:xfrm>
            <a:off x="649125" y="2114550"/>
            <a:ext cx="256251" cy="232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2bdd46e9dd5_0_61"/>
          <p:cNvSpPr txBox="1"/>
          <p:nvPr>
            <p:ph type="title"/>
          </p:nvPr>
        </p:nvSpPr>
        <p:spPr>
          <a:xfrm>
            <a:off x="334300" y="1006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Coming </a:t>
            </a:r>
            <a:r>
              <a:rPr lang="en-GB"/>
              <a:t>Server Description</a:t>
            </a:r>
            <a:endParaRPr/>
          </a:p>
        </p:txBody>
      </p:sp>
      <p:graphicFrame>
        <p:nvGraphicFramePr>
          <p:cNvPr id="83" name="Google Shape;83;g2bdd46e9dd5_0_61"/>
          <p:cNvGraphicFramePr/>
          <p:nvPr/>
        </p:nvGraphicFramePr>
        <p:xfrm>
          <a:off x="902050" y="856588"/>
          <a:ext cx="3000000" cy="3000000"/>
        </p:xfrm>
        <a:graphic>
          <a:graphicData uri="http://schemas.openxmlformats.org/drawingml/2006/table">
            <a:tbl>
              <a:tblPr bandRow="1">
                <a:noFill/>
                <a:tableStyleId>{D25A7E93-9234-432E-AF1A-816BB119AF4F}</a:tableStyleId>
              </a:tblPr>
              <a:tblGrid>
                <a:gridCol w="498300"/>
                <a:gridCol w="6841600"/>
              </a:tblGrid>
              <a:tr h="306075">
                <a:tc>
                  <a:txBody>
                    <a:bodyPr/>
                    <a:lstStyle/>
                    <a:p>
                      <a:pPr indent="-1270" lvl="0" marL="0" rtl="0" algn="just">
                        <a:spcBef>
                          <a:spcPts val="0"/>
                        </a:spcBef>
                        <a:spcAft>
                          <a:spcPts val="0"/>
                        </a:spcAft>
                        <a:buNone/>
                      </a:pPr>
                      <a:r>
                        <a:rPr lang="en-GB" sz="1600">
                          <a:latin typeface="Times New Roman"/>
                          <a:ea typeface="Times New Roman"/>
                          <a:cs typeface="Times New Roman"/>
                          <a:sym typeface="Times New Roman"/>
                        </a:rPr>
                        <a:t>2x</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1270" lvl="0" marL="0" rtl="0" algn="just">
                        <a:spcBef>
                          <a:spcPts val="0"/>
                        </a:spcBef>
                        <a:spcAft>
                          <a:spcPts val="0"/>
                        </a:spcAft>
                        <a:buNone/>
                      </a:pPr>
                      <a:r>
                        <a:rPr b="1" lang="en-GB" sz="1700">
                          <a:latin typeface="Times New Roman"/>
                          <a:ea typeface="Times New Roman"/>
                          <a:cs typeface="Times New Roman"/>
                          <a:sym typeface="Times New Roman"/>
                        </a:rPr>
                        <a:t>CPU </a:t>
                      </a:r>
                      <a:r>
                        <a:rPr lang="en-GB" sz="1700">
                          <a:latin typeface="Times New Roman"/>
                          <a:ea typeface="Times New Roman"/>
                          <a:cs typeface="Times New Roman"/>
                          <a:sym typeface="Times New Roman"/>
                        </a:rPr>
                        <a:t>Intel Xeon 32-Core 6448H 2.40Ghz 60MB 250W</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15900">
                <a:tc>
                  <a:txBody>
                    <a:bodyPr/>
                    <a:lstStyle/>
                    <a:p>
                      <a:pPr indent="-1270" lvl="0" marL="0" rtl="0" algn="just">
                        <a:spcBef>
                          <a:spcPts val="0"/>
                        </a:spcBef>
                        <a:spcAft>
                          <a:spcPts val="0"/>
                        </a:spcAft>
                        <a:buNone/>
                      </a:pPr>
                      <a:r>
                        <a:rPr lang="en-GB" sz="1600">
                          <a:latin typeface="Times New Roman"/>
                          <a:ea typeface="Times New Roman"/>
                          <a:cs typeface="Times New Roman"/>
                          <a:sym typeface="Times New Roman"/>
                        </a:rPr>
                        <a:t>2x</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2CC"/>
                    </a:solidFill>
                  </a:tcPr>
                </a:tc>
                <a:tc>
                  <a:txBody>
                    <a:bodyPr/>
                    <a:lstStyle/>
                    <a:p>
                      <a:pPr indent="-1270" lvl="0" marL="0" rtl="0" algn="just">
                        <a:spcBef>
                          <a:spcPts val="0"/>
                        </a:spcBef>
                        <a:spcAft>
                          <a:spcPts val="0"/>
                        </a:spcAft>
                        <a:buNone/>
                      </a:pPr>
                      <a:r>
                        <a:rPr b="1" lang="en-GB" sz="1700">
                          <a:latin typeface="Times New Roman"/>
                          <a:ea typeface="Times New Roman"/>
                          <a:cs typeface="Times New Roman"/>
                          <a:sym typeface="Times New Roman"/>
                        </a:rPr>
                        <a:t>GPU </a:t>
                      </a:r>
                      <a:r>
                        <a:rPr lang="en-GB" sz="1700">
                          <a:latin typeface="Times New Roman"/>
                          <a:ea typeface="Times New Roman"/>
                          <a:cs typeface="Times New Roman"/>
                          <a:sym typeface="Times New Roman"/>
                        </a:rPr>
                        <a:t>NVIDIA L40S, PCIe, 350W, </a:t>
                      </a:r>
                      <a:r>
                        <a:rPr b="1" lang="en-GB" sz="1700">
                          <a:latin typeface="Times New Roman"/>
                          <a:ea typeface="Times New Roman"/>
                          <a:cs typeface="Times New Roman"/>
                          <a:sym typeface="Times New Roman"/>
                        </a:rPr>
                        <a:t>48GB </a:t>
                      </a:r>
                      <a:r>
                        <a:rPr lang="en-GB" sz="1700">
                          <a:latin typeface="Times New Roman"/>
                          <a:ea typeface="Times New Roman"/>
                          <a:cs typeface="Times New Roman"/>
                          <a:sym typeface="Times New Roman"/>
                        </a:rPr>
                        <a:t>Passive, Double Wide, Full Height</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2CC"/>
                    </a:solidFill>
                  </a:tcPr>
                </a:tc>
              </a:tr>
              <a:tr h="314325">
                <a:tc>
                  <a:txBody>
                    <a:bodyPr/>
                    <a:lstStyle/>
                    <a:p>
                      <a:pPr indent="-1270" lvl="0" marL="0" rtl="0" algn="just">
                        <a:spcBef>
                          <a:spcPts val="0"/>
                        </a:spcBef>
                        <a:spcAft>
                          <a:spcPts val="0"/>
                        </a:spcAft>
                        <a:buNone/>
                      </a:pPr>
                      <a:r>
                        <a:rPr lang="en-GB" sz="1600">
                          <a:latin typeface="Times New Roman"/>
                          <a:ea typeface="Times New Roman"/>
                          <a:cs typeface="Times New Roman"/>
                          <a:sym typeface="Times New Roman"/>
                        </a:rPr>
                        <a:t>16x</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1270" lvl="0" marL="0" rtl="0" algn="just">
                        <a:spcBef>
                          <a:spcPts val="0"/>
                        </a:spcBef>
                        <a:spcAft>
                          <a:spcPts val="0"/>
                        </a:spcAft>
                        <a:buNone/>
                      </a:pPr>
                      <a:r>
                        <a:rPr lang="en-GB" sz="1700">
                          <a:latin typeface="Times New Roman"/>
                          <a:ea typeface="Times New Roman"/>
                          <a:cs typeface="Times New Roman"/>
                          <a:sym typeface="Times New Roman"/>
                        </a:rPr>
                        <a:t>64GB </a:t>
                      </a:r>
                      <a:r>
                        <a:rPr b="1" lang="en-GB" sz="1700">
                          <a:latin typeface="Times New Roman"/>
                          <a:ea typeface="Times New Roman"/>
                          <a:cs typeface="Times New Roman"/>
                          <a:sym typeface="Times New Roman"/>
                        </a:rPr>
                        <a:t>(1024GB) </a:t>
                      </a:r>
                      <a:r>
                        <a:rPr lang="en-GB" sz="1700">
                          <a:latin typeface="Times New Roman"/>
                          <a:ea typeface="Times New Roman"/>
                          <a:cs typeface="Times New Roman"/>
                          <a:sym typeface="Times New Roman"/>
                        </a:rPr>
                        <a:t>RDIMM, 4800MT/s Dual Rank</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64800">
                <a:tc>
                  <a:txBody>
                    <a:bodyPr/>
                    <a:lstStyle/>
                    <a:p>
                      <a:pPr indent="-1270" lvl="0" marL="0" rtl="0" algn="just">
                        <a:spcBef>
                          <a:spcPts val="0"/>
                        </a:spcBef>
                        <a:spcAft>
                          <a:spcPts val="0"/>
                        </a:spcAft>
                        <a:buNone/>
                      </a:pPr>
                      <a:r>
                        <a:rPr lang="en-GB" sz="1600">
                          <a:latin typeface="Times New Roman"/>
                          <a:ea typeface="Times New Roman"/>
                          <a:cs typeface="Times New Roman"/>
                          <a:sym typeface="Times New Roman"/>
                        </a:rPr>
                        <a:t>8x</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1270" lvl="0" marL="0" rtl="0" algn="just">
                        <a:spcBef>
                          <a:spcPts val="0"/>
                        </a:spcBef>
                        <a:spcAft>
                          <a:spcPts val="0"/>
                        </a:spcAft>
                        <a:buNone/>
                      </a:pPr>
                      <a:r>
                        <a:rPr lang="en-GB" sz="1700">
                          <a:latin typeface="Times New Roman"/>
                          <a:ea typeface="Times New Roman"/>
                          <a:cs typeface="Times New Roman"/>
                          <a:sym typeface="Times New Roman"/>
                        </a:rPr>
                        <a:t>6.4TB (</a:t>
                      </a:r>
                      <a:r>
                        <a:rPr b="1" lang="en-GB" sz="1700">
                          <a:latin typeface="Times New Roman"/>
                          <a:ea typeface="Times New Roman"/>
                          <a:cs typeface="Times New Roman"/>
                          <a:sym typeface="Times New Roman"/>
                        </a:rPr>
                        <a:t>51TB</a:t>
                      </a:r>
                      <a:r>
                        <a:rPr lang="en-GB" sz="1700">
                          <a:latin typeface="Times New Roman"/>
                          <a:ea typeface="Times New Roman"/>
                          <a:cs typeface="Times New Roman"/>
                          <a:sym typeface="Times New Roman"/>
                        </a:rPr>
                        <a:t>) </a:t>
                      </a:r>
                      <a:r>
                        <a:rPr lang="en-GB" sz="1700">
                          <a:solidFill>
                            <a:schemeClr val="dk1"/>
                          </a:solidFill>
                          <a:latin typeface="Times New Roman"/>
                          <a:ea typeface="Times New Roman"/>
                          <a:cs typeface="Times New Roman"/>
                          <a:sym typeface="Times New Roman"/>
                        </a:rPr>
                        <a:t>Kioxia CM7-V MU </a:t>
                      </a:r>
                      <a:r>
                        <a:rPr lang="en-GB" sz="1700">
                          <a:latin typeface="Times New Roman"/>
                          <a:ea typeface="Times New Roman"/>
                          <a:cs typeface="Times New Roman"/>
                          <a:sym typeface="Times New Roman"/>
                        </a:rPr>
                        <a:t>NVMe U.3 PCI-Ex DWPD 3</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67975">
                <a:tc>
                  <a:txBody>
                    <a:bodyPr/>
                    <a:lstStyle/>
                    <a:p>
                      <a:pPr indent="-1270" lvl="0" marL="0" rtl="0" algn="just">
                        <a:spcBef>
                          <a:spcPts val="0"/>
                        </a:spcBef>
                        <a:spcAft>
                          <a:spcPts val="0"/>
                        </a:spcAft>
                        <a:buNone/>
                      </a:pPr>
                      <a:r>
                        <a:rPr lang="en-GB" sz="1700">
                          <a:latin typeface="Times New Roman"/>
                          <a:ea typeface="Times New Roman"/>
                          <a:cs typeface="Times New Roman"/>
                          <a:sym typeface="Times New Roman"/>
                        </a:rPr>
                        <a:t>2x</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1270" lvl="0" marL="0" rtl="0" algn="just">
                        <a:spcBef>
                          <a:spcPts val="0"/>
                        </a:spcBef>
                        <a:spcAft>
                          <a:spcPts val="0"/>
                        </a:spcAft>
                        <a:buNone/>
                      </a:pPr>
                      <a:r>
                        <a:rPr lang="en-GB" sz="1700">
                          <a:latin typeface="Times New Roman"/>
                          <a:ea typeface="Times New Roman"/>
                          <a:cs typeface="Times New Roman"/>
                          <a:sym typeface="Times New Roman"/>
                        </a:rPr>
                        <a:t>Micron 7450PRO 960GB M.2 22x110mm PCI-Ex 4.0</a:t>
                      </a:r>
                      <a:endParaRPr sz="1700">
                        <a:latin typeface="Times New Roman"/>
                        <a:ea typeface="Times New Roman"/>
                        <a:cs typeface="Times New Roman"/>
                        <a:sym typeface="Times New Roman"/>
                      </a:endParaRPr>
                    </a:p>
                  </a:txBody>
                  <a:tcPr marT="0" marB="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
        <p:nvSpPr>
          <p:cNvPr id="84" name="Google Shape;84;g2bdd46e9dd5_0_61"/>
          <p:cNvSpPr txBox="1"/>
          <p:nvPr/>
        </p:nvSpPr>
        <p:spPr>
          <a:xfrm>
            <a:off x="525650" y="3665425"/>
            <a:ext cx="325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 name="Google Shape;85;g2bdd46e9dd5_0_61"/>
          <p:cNvSpPr txBox="1"/>
          <p:nvPr/>
        </p:nvSpPr>
        <p:spPr>
          <a:xfrm>
            <a:off x="429650" y="4625250"/>
            <a:ext cx="7966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rPr>
              <a:t>*Renting it on the cloud would cost about 3 or 5x</a:t>
            </a:r>
            <a:endParaRPr b="1" sz="1200"/>
          </a:p>
        </p:txBody>
      </p:sp>
      <p:graphicFrame>
        <p:nvGraphicFramePr>
          <p:cNvPr id="86" name="Google Shape;86;g2bdd46e9dd5_0_61"/>
          <p:cNvGraphicFramePr/>
          <p:nvPr/>
        </p:nvGraphicFramePr>
        <p:xfrm>
          <a:off x="902025" y="2474475"/>
          <a:ext cx="3000000" cy="3000000"/>
        </p:xfrm>
        <a:graphic>
          <a:graphicData uri="http://schemas.openxmlformats.org/drawingml/2006/table">
            <a:tbl>
              <a:tblPr>
                <a:noFill/>
                <a:tableStyleId>{B168A7D9-B824-4007-B2C5-0447FC27882D}</a:tableStyleId>
              </a:tblPr>
              <a:tblGrid>
                <a:gridCol w="2875625"/>
                <a:gridCol w="2017625"/>
                <a:gridCol w="2446625"/>
              </a:tblGrid>
              <a:tr h="381000">
                <a:tc>
                  <a:txBody>
                    <a:bodyPr/>
                    <a:lstStyle/>
                    <a:p>
                      <a:pPr indent="0" lvl="0" marL="0" rtl="0" algn="l">
                        <a:spcBef>
                          <a:spcPts val="0"/>
                        </a:spcBef>
                        <a:spcAft>
                          <a:spcPts val="0"/>
                        </a:spcAft>
                        <a:buNone/>
                      </a:pPr>
                      <a:r>
                        <a:rPr lang="en-GB"/>
                        <a:t>Top MacBook Air</a:t>
                      </a:r>
                      <a:endParaRPr/>
                    </a:p>
                  </a:txBody>
                  <a:tcPr marT="91425" marB="91425" marR="91425" marL="91425"/>
                </a:tc>
                <a:tc>
                  <a:txBody>
                    <a:bodyPr/>
                    <a:lstStyle/>
                    <a:p>
                      <a:pPr indent="0" lvl="0" marL="0" rtl="0" algn="l">
                        <a:spcBef>
                          <a:spcPts val="0"/>
                        </a:spcBef>
                        <a:spcAft>
                          <a:spcPts val="0"/>
                        </a:spcAft>
                        <a:buNone/>
                      </a:pPr>
                      <a:r>
                        <a:rPr lang="en-GB"/>
                        <a:t>3.55 TFlops[</a:t>
                      </a:r>
                      <a:r>
                        <a:rPr lang="en-GB" u="sng">
                          <a:solidFill>
                            <a:schemeClr val="hlink"/>
                          </a:solidFill>
                          <a:hlinkClick r:id="rId3"/>
                        </a:rPr>
                        <a:t>1</a:t>
                      </a:r>
                      <a:r>
                        <a:rPr lang="en-GB"/>
                        <a:t>][</a:t>
                      </a:r>
                      <a:r>
                        <a:rPr lang="en-GB" u="sng">
                          <a:solidFill>
                            <a:schemeClr val="hlink"/>
                          </a:solidFill>
                          <a:hlinkClick r:id="rId4"/>
                        </a:rPr>
                        <a:t>2</a:t>
                      </a:r>
                      <a:r>
                        <a:rPr lang="en-GB"/>
                        <a:t>] </a:t>
                      </a:r>
                      <a:endParaRPr/>
                    </a:p>
                  </a:txBody>
                  <a:tcPr marT="91425" marB="91425" marR="91425" marL="91425"/>
                </a:tc>
                <a:tc>
                  <a:txBody>
                    <a:bodyPr/>
                    <a:lstStyle/>
                    <a:p>
                      <a:pPr indent="0" lvl="0" marL="0" rtl="0" algn="l">
                        <a:spcBef>
                          <a:spcPts val="0"/>
                        </a:spcBef>
                        <a:spcAft>
                          <a:spcPts val="0"/>
                        </a:spcAft>
                        <a:buNone/>
                      </a:pPr>
                      <a:r>
                        <a:rPr lang="en-GB"/>
                        <a:t>51 times slower</a:t>
                      </a:r>
                      <a:endParaRPr/>
                    </a:p>
                  </a:txBody>
                  <a:tcPr marT="91425" marB="91425" marR="91425" marL="91425">
                    <a:solidFill>
                      <a:srgbClr val="D9EAD3"/>
                    </a:solidFill>
                  </a:tcPr>
                </a:tc>
              </a:tr>
              <a:tr h="381000">
                <a:tc>
                  <a:txBody>
                    <a:bodyPr/>
                    <a:lstStyle/>
                    <a:p>
                      <a:pPr indent="0" lvl="0" marL="0" rtl="0" algn="l">
                        <a:spcBef>
                          <a:spcPts val="0"/>
                        </a:spcBef>
                        <a:spcAft>
                          <a:spcPts val="0"/>
                        </a:spcAft>
                        <a:buNone/>
                      </a:pPr>
                      <a:r>
                        <a:rPr lang="en-GB"/>
                        <a:t>Top MacBook Pro</a:t>
                      </a:r>
                      <a:endParaRPr/>
                    </a:p>
                  </a:txBody>
                  <a:tcPr marT="91425" marB="91425" marR="91425" marL="91425"/>
                </a:tc>
                <a:tc>
                  <a:txBody>
                    <a:bodyPr/>
                    <a:lstStyle/>
                    <a:p>
                      <a:pPr indent="0" lvl="0" marL="0" rtl="0" algn="l">
                        <a:spcBef>
                          <a:spcPts val="0"/>
                        </a:spcBef>
                        <a:spcAft>
                          <a:spcPts val="0"/>
                        </a:spcAft>
                        <a:buNone/>
                      </a:pPr>
                      <a:r>
                        <a:rPr lang="en-GB"/>
                        <a:t>13.5 TFlops</a:t>
                      </a:r>
                      <a:r>
                        <a:rPr lang="en-GB">
                          <a:solidFill>
                            <a:schemeClr val="dk1"/>
                          </a:solidFill>
                        </a:rPr>
                        <a:t>[</a:t>
                      </a:r>
                      <a:r>
                        <a:rPr lang="en-GB" u="sng">
                          <a:solidFill>
                            <a:schemeClr val="hlink"/>
                          </a:solidFill>
                          <a:hlinkClick r:id="rId5"/>
                        </a:rPr>
                        <a:t>3</a:t>
                      </a:r>
                      <a:r>
                        <a:rPr lang="en-GB">
                          <a:solidFill>
                            <a:schemeClr val="dk1"/>
                          </a:solidFill>
                        </a:rPr>
                        <a:t>][</a:t>
                      </a:r>
                      <a:r>
                        <a:rPr lang="en-GB" u="sng">
                          <a:solidFill>
                            <a:schemeClr val="hlink"/>
                          </a:solidFill>
                          <a:hlinkClick r:id="rId6"/>
                        </a:rPr>
                        <a:t>4</a:t>
                      </a:r>
                      <a:r>
                        <a:rPr lang="en-GB">
                          <a:solidFill>
                            <a:schemeClr val="dk1"/>
                          </a:solidFill>
                        </a:rPr>
                        <a:t>] </a:t>
                      </a:r>
                      <a:endParaRPr/>
                    </a:p>
                  </a:txBody>
                  <a:tcPr marT="91425" marB="91425" marR="91425" marL="91425"/>
                </a:tc>
                <a:tc>
                  <a:txBody>
                    <a:bodyPr/>
                    <a:lstStyle/>
                    <a:p>
                      <a:pPr indent="0" lvl="0" marL="0" rtl="0" algn="l">
                        <a:spcBef>
                          <a:spcPts val="0"/>
                        </a:spcBef>
                        <a:spcAft>
                          <a:spcPts val="0"/>
                        </a:spcAft>
                        <a:buNone/>
                      </a:pPr>
                      <a:r>
                        <a:rPr lang="en-GB"/>
                        <a:t>13.5 times slower</a:t>
                      </a:r>
                      <a:endParaRPr/>
                    </a:p>
                  </a:txBody>
                  <a:tcPr marT="91425" marB="91425" marR="91425" marL="91425">
                    <a:solidFill>
                      <a:srgbClr val="D9EAD3"/>
                    </a:solidFill>
                  </a:tcPr>
                </a:tc>
              </a:tr>
              <a:tr h="381000">
                <a:tc>
                  <a:txBody>
                    <a:bodyPr/>
                    <a:lstStyle/>
                    <a:p>
                      <a:pPr indent="0" lvl="0" marL="0" rtl="0" algn="l">
                        <a:spcBef>
                          <a:spcPts val="0"/>
                        </a:spcBef>
                        <a:spcAft>
                          <a:spcPts val="0"/>
                        </a:spcAft>
                        <a:buNone/>
                      </a:pPr>
                      <a:r>
                        <a:rPr lang="en-GB"/>
                        <a:t>Top Mac Pro</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27 TFlops</a:t>
                      </a:r>
                      <a:r>
                        <a:rPr lang="en-GB">
                          <a:solidFill>
                            <a:schemeClr val="dk1"/>
                          </a:solidFill>
                        </a:rPr>
                        <a:t>[</a:t>
                      </a:r>
                      <a:r>
                        <a:rPr lang="en-GB" u="sng">
                          <a:solidFill>
                            <a:schemeClr val="hlink"/>
                          </a:solidFill>
                          <a:hlinkClick r:id="rId7"/>
                        </a:rPr>
                        <a:t>5</a:t>
                      </a:r>
                      <a:r>
                        <a:rPr lang="en-GB">
                          <a:solidFill>
                            <a:schemeClr val="dk1"/>
                          </a:solidFill>
                        </a:rPr>
                        <a:t>][</a:t>
                      </a:r>
                      <a:r>
                        <a:rPr lang="en-GB" u="sng">
                          <a:solidFill>
                            <a:schemeClr val="accent5"/>
                          </a:solidFill>
                          <a:hlinkClick r:id="rId8">
                            <a:extLst>
                              <a:ext uri="{A12FA001-AC4F-418D-AE19-62706E023703}">
                                <ahyp:hlinkClr val="tx"/>
                              </a:ext>
                            </a:extLst>
                          </a:hlinkClick>
                        </a:rPr>
                        <a:t>4</a:t>
                      </a:r>
                      <a:r>
                        <a:rPr lang="en-GB">
                          <a:solidFill>
                            <a:schemeClr val="dk1"/>
                          </a:solidFill>
                        </a:rPr>
                        <a:t>]</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a:t>6.7 times slower</a:t>
                      </a:r>
                      <a:endParaRPr/>
                    </a:p>
                  </a:txBody>
                  <a:tcPr marT="91425" marB="91425" marR="91425" marL="91425">
                    <a:lnB cap="flat" cmpd="sng" w="9525">
                      <a:solidFill>
                        <a:srgbClr val="9E9E9E"/>
                      </a:solidFill>
                      <a:prstDash val="solid"/>
                      <a:round/>
                      <a:headEnd len="sm" w="sm" type="none"/>
                      <a:tailEnd len="sm" w="sm" type="none"/>
                    </a:lnB>
                    <a:solidFill>
                      <a:srgbClr val="D9EAD3"/>
                    </a:solidFill>
                  </a:tcPr>
                </a:tc>
              </a:tr>
              <a:tr h="381000">
                <a:tc>
                  <a:txBody>
                    <a:bodyPr/>
                    <a:lstStyle/>
                    <a:p>
                      <a:pPr indent="0" lvl="0" marL="0" rtl="0" algn="l">
                        <a:spcBef>
                          <a:spcPts val="0"/>
                        </a:spcBef>
                        <a:spcAft>
                          <a:spcPts val="0"/>
                        </a:spcAft>
                        <a:buNone/>
                      </a:pPr>
                      <a:r>
                        <a:rPr lang="en-GB"/>
                        <a:t>2x L40S*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GB"/>
                        <a:t>183 TFlops [</a:t>
                      </a:r>
                      <a:r>
                        <a:rPr lang="en-GB" u="sng">
                          <a:solidFill>
                            <a:schemeClr val="hlink"/>
                          </a:solidFill>
                          <a:hlinkClick r:id="rId9"/>
                        </a:rPr>
                        <a:t>0</a:t>
                      </a:r>
                      <a:r>
                        <a:rPr lang="en-GB"/>
                        <a: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GB"/>
                        <a:t>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381000">
                <a:tc>
                  <a:txBody>
                    <a:bodyPr/>
                    <a:lstStyle/>
                    <a:p>
                      <a:pPr indent="0" lvl="0" marL="0" rtl="0" algn="l">
                        <a:spcBef>
                          <a:spcPts val="0"/>
                        </a:spcBef>
                        <a:spcAft>
                          <a:spcPts val="0"/>
                        </a:spcAft>
                        <a:buNone/>
                      </a:pPr>
                      <a:r>
                        <a:rPr lang="en-GB"/>
                        <a:t>A single Google Super Computer</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GB"/>
                        <a:t>26 </a:t>
                      </a:r>
                      <a:r>
                        <a:rPr b="1" lang="en-GB"/>
                        <a:t>E</a:t>
                      </a:r>
                      <a:r>
                        <a:rPr lang="en-GB"/>
                        <a:t>Flops</a:t>
                      </a:r>
                      <a:r>
                        <a:rPr lang="en-GB">
                          <a:solidFill>
                            <a:schemeClr val="dk1"/>
                          </a:solidFill>
                        </a:rPr>
                        <a:t>[</a:t>
                      </a:r>
                      <a:r>
                        <a:rPr lang="en-GB" u="sng">
                          <a:solidFill>
                            <a:schemeClr val="hlink"/>
                          </a:solidFill>
                          <a:hlinkClick r:id="rId10"/>
                        </a:rPr>
                        <a:t>6</a:t>
                      </a:r>
                      <a:r>
                        <a:rPr lang="en-GB">
                          <a:solidFill>
                            <a:schemeClr val="dk1"/>
                          </a:solidFill>
                        </a:rPr>
                        <a:t>][</a:t>
                      </a:r>
                      <a:r>
                        <a:rPr lang="en-GB" u="sng">
                          <a:solidFill>
                            <a:schemeClr val="hlink"/>
                          </a:solidFill>
                          <a:hlinkClick r:id="rId11"/>
                        </a:rPr>
                        <a:t>7</a:t>
                      </a:r>
                      <a:r>
                        <a:rPr lang="en-GB">
                          <a:solidFill>
                            <a:schemeClr val="dk1"/>
                          </a:solidFill>
                        </a:rPr>
                        <a:t>]</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b="1" lang="en-GB" sz="1500"/>
                        <a:t>142K</a:t>
                      </a:r>
                      <a:r>
                        <a:rPr b="1" lang="en-GB" sz="1600"/>
                        <a:t>(!!!) </a:t>
                      </a:r>
                      <a:r>
                        <a:rPr lang="en-GB"/>
                        <a:t>times faster….</a:t>
                      </a:r>
                      <a:endParaRPr/>
                    </a:p>
                  </a:txBody>
                  <a:tcPr marT="91425" marB="91425" marR="91425" marL="91425">
                    <a:lnT cap="flat" cmpd="sng" w="9525">
                      <a:solidFill>
                        <a:srgbClr val="9E9E9E"/>
                      </a:solidFill>
                      <a:prstDash val="solid"/>
                      <a:round/>
                      <a:headEnd len="sm" w="sm" type="none"/>
                      <a:tailEnd len="sm" w="sm" type="none"/>
                    </a:lnT>
                    <a:solidFill>
                      <a:srgbClr val="F4CCCC"/>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g2bdd46e9dd5_1_7"/>
          <p:cNvPicPr preferRelativeResize="0"/>
          <p:nvPr/>
        </p:nvPicPr>
        <p:blipFill>
          <a:blip r:embed="rId3">
            <a:alphaModFix/>
          </a:blip>
          <a:stretch>
            <a:fillRect/>
          </a:stretch>
        </p:blipFill>
        <p:spPr>
          <a:xfrm>
            <a:off x="-197225" y="-41650"/>
            <a:ext cx="9616925" cy="5337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2E4"/>
        </a:solidFill>
      </p:bgPr>
    </p:bg>
    <p:spTree>
      <p:nvGrpSpPr>
        <p:cNvPr id="95" name="Shape 95"/>
        <p:cNvGrpSpPr/>
        <p:nvPr/>
      </p:nvGrpSpPr>
      <p:grpSpPr>
        <a:xfrm>
          <a:off x="0" y="0"/>
          <a:ext cx="0" cy="0"/>
          <a:chOff x="0" y="0"/>
          <a:chExt cx="0" cy="0"/>
        </a:xfrm>
      </p:grpSpPr>
      <p:sp>
        <p:nvSpPr>
          <p:cNvPr id="96" name="Google Shape;96;g2bdd46e9dd5_1_17"/>
          <p:cNvSpPr/>
          <p:nvPr/>
        </p:nvSpPr>
        <p:spPr>
          <a:xfrm>
            <a:off x="6266991" y="1183590"/>
            <a:ext cx="2316150" cy="3192531"/>
          </a:xfrm>
          <a:custGeom>
            <a:rect b="b" l="l" r="r" t="t"/>
            <a:pathLst>
              <a:path extrusionOk="0" h="6385062" w="4632300">
                <a:moveTo>
                  <a:pt x="0" y="0"/>
                </a:moveTo>
                <a:lnTo>
                  <a:pt x="4632300" y="0"/>
                </a:lnTo>
                <a:lnTo>
                  <a:pt x="4632300" y="6385063"/>
                </a:lnTo>
                <a:lnTo>
                  <a:pt x="0" y="638506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7" name="Google Shape;97;g2bdd46e9dd5_1_17"/>
          <p:cNvSpPr txBox="1"/>
          <p:nvPr/>
        </p:nvSpPr>
        <p:spPr>
          <a:xfrm>
            <a:off x="130930" y="79852"/>
            <a:ext cx="8632200" cy="708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GB" sz="4600">
                <a:solidFill>
                  <a:srgbClr val="000000"/>
                </a:solidFill>
                <a:latin typeface="Arial"/>
                <a:ea typeface="Arial"/>
                <a:cs typeface="Arial"/>
                <a:sym typeface="Arial"/>
              </a:rPr>
              <a:t>Interaction Interface</a:t>
            </a:r>
            <a:endParaRPr sz="700"/>
          </a:p>
        </p:txBody>
      </p:sp>
      <p:sp>
        <p:nvSpPr>
          <p:cNvPr id="98" name="Google Shape;98;g2bdd46e9dd5_1_17"/>
          <p:cNvSpPr txBox="1"/>
          <p:nvPr/>
        </p:nvSpPr>
        <p:spPr>
          <a:xfrm>
            <a:off x="130930" y="840690"/>
            <a:ext cx="5816100" cy="4040400"/>
          </a:xfrm>
          <a:prstGeom prst="rect">
            <a:avLst/>
          </a:prstGeom>
          <a:noFill/>
          <a:ln>
            <a:noFill/>
          </a:ln>
        </p:spPr>
        <p:txBody>
          <a:bodyPr anchorCtr="0" anchor="t" bIns="0" lIns="0" spcFirstLastPara="1" rIns="0" wrap="square" tIns="0">
            <a:spAutoFit/>
          </a:bodyPr>
          <a:lstStyle/>
          <a:p>
            <a:pPr indent="-190500" lvl="1" marL="406400" marR="0" rtl="0" algn="l">
              <a:lnSpc>
                <a:spcPct val="140048"/>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 self-hosted customizable web interface to  ChatGPT</a:t>
            </a:r>
            <a:r>
              <a:rPr lang="en-GB" sz="1600"/>
              <a:t> connected to qualtrics/prolific.</a:t>
            </a:r>
            <a:endParaRPr sz="1600"/>
          </a:p>
          <a:p>
            <a:pPr indent="-215900" lvl="1" marL="457200" rtl="0" algn="l">
              <a:lnSpc>
                <a:spcPct val="140048"/>
              </a:lnSpc>
              <a:spcBef>
                <a:spcPts val="0"/>
              </a:spcBef>
              <a:spcAft>
                <a:spcPts val="0"/>
              </a:spcAft>
              <a:buSzPts val="1600"/>
              <a:buChar char="•"/>
            </a:pPr>
            <a:r>
              <a:rPr lang="en-GB" sz="1600"/>
              <a:t>All messages are saved to the DB upon sending - no loss of data</a:t>
            </a:r>
            <a:endParaRPr sz="1600"/>
          </a:p>
          <a:p>
            <a:pPr indent="-215900" lvl="1" marL="457200" rtl="0" algn="l">
              <a:lnSpc>
                <a:spcPct val="140048"/>
              </a:lnSpc>
              <a:spcBef>
                <a:spcPts val="0"/>
              </a:spcBef>
              <a:spcAft>
                <a:spcPts val="0"/>
              </a:spcAft>
              <a:buSzPts val="1600"/>
              <a:buChar char="•"/>
            </a:pPr>
            <a:r>
              <a:rPr lang="en-GB" sz="1600"/>
              <a:t>All messages are timed and tied to the user and session</a:t>
            </a:r>
            <a:endParaRPr sz="1600"/>
          </a:p>
          <a:p>
            <a:pPr indent="-190500" lvl="1" marL="406400" marR="0" rtl="0" algn="l">
              <a:lnSpc>
                <a:spcPct val="140048"/>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The following are customizable:</a:t>
            </a:r>
            <a:endParaRPr sz="400"/>
          </a:p>
          <a:p>
            <a:pPr indent="-254000" lvl="2" marL="812800" marR="0" rtl="0" algn="l">
              <a:lnSpc>
                <a:spcPct val="140048"/>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initial prompt</a:t>
            </a:r>
            <a:endParaRPr sz="400"/>
          </a:p>
          <a:p>
            <a:pPr indent="-254000" lvl="2" marL="812800" marR="0" rtl="0" algn="l">
              <a:lnSpc>
                <a:spcPct val="140048"/>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prompt prefix</a:t>
            </a:r>
            <a:endParaRPr sz="400"/>
          </a:p>
          <a:p>
            <a:pPr indent="-254000" lvl="2" marL="812800" marR="0" rtl="0" algn="l">
              <a:lnSpc>
                <a:spcPct val="140048"/>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prompt suffix</a:t>
            </a:r>
            <a:endParaRPr sz="400"/>
          </a:p>
          <a:p>
            <a:pPr indent="-254000" lvl="2" marL="812800" marR="0" rtl="0" algn="l">
              <a:lnSpc>
                <a:spcPct val="140048"/>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ending prompt</a:t>
            </a:r>
            <a:endParaRPr sz="400"/>
          </a:p>
          <a:p>
            <a:pPr indent="-254000" lvl="2" marL="812800" marR="0" rtl="0" algn="l">
              <a:lnSpc>
                <a:spcPct val="140048"/>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temperature</a:t>
            </a:r>
            <a:endParaRPr sz="400"/>
          </a:p>
          <a:p>
            <a:pPr indent="-254000" lvl="2" marL="812800" marR="0" rtl="0" algn="l">
              <a:lnSpc>
                <a:spcPct val="140048"/>
              </a:lnSpc>
              <a:spcBef>
                <a:spcPts val="0"/>
              </a:spcBef>
              <a:spcAft>
                <a:spcPts val="0"/>
              </a:spcAft>
              <a:buClr>
                <a:srgbClr val="000000"/>
              </a:buClr>
              <a:buSzPts val="1600"/>
              <a:buFont typeface="Arial"/>
              <a:buChar char="•"/>
            </a:pPr>
            <a:r>
              <a:rPr lang="en-GB" sz="1600"/>
              <a:t>Who </a:t>
            </a:r>
            <a:r>
              <a:rPr b="0" i="0" lang="en-GB" sz="1600" u="none" cap="none" strike="noStrike">
                <a:solidFill>
                  <a:srgbClr val="000000"/>
                </a:solidFill>
                <a:latin typeface="Arial"/>
                <a:ea typeface="Arial"/>
                <a:cs typeface="Arial"/>
                <a:sym typeface="Arial"/>
              </a:rPr>
              <a:t>initiates the conversation (</a:t>
            </a:r>
            <a:r>
              <a:rPr lang="en-GB" sz="1600">
                <a:solidFill>
                  <a:schemeClr val="dk1"/>
                </a:solidFill>
              </a:rPr>
              <a:t>GPT </a:t>
            </a:r>
            <a:r>
              <a:rPr b="0" i="0" lang="en-GB" sz="1600" u="none" cap="none" strike="noStrike">
                <a:solidFill>
                  <a:srgbClr val="000000"/>
                </a:solidFill>
                <a:latin typeface="Arial"/>
                <a:ea typeface="Arial"/>
                <a:cs typeface="Arial"/>
                <a:sym typeface="Arial"/>
              </a:rPr>
              <a:t>or the </a:t>
            </a:r>
            <a:r>
              <a:rPr lang="en-GB" sz="1600"/>
              <a:t>user)</a:t>
            </a:r>
            <a:endParaRPr sz="30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2bdd46e9dd5_1_0"/>
          <p:cNvPicPr preferRelativeResize="0"/>
          <p:nvPr/>
        </p:nvPicPr>
        <p:blipFill rotWithShape="1">
          <a:blip r:embed="rId3">
            <a:alphaModFix/>
          </a:blip>
          <a:srcRect b="0" l="15492" r="11599" t="0"/>
          <a:stretch/>
        </p:blipFill>
        <p:spPr>
          <a:xfrm>
            <a:off x="0" y="-888075"/>
            <a:ext cx="9144000" cy="66398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4"/>
          <p:cNvSpPr txBox="1"/>
          <p:nvPr>
            <p:ph type="title"/>
          </p:nvPr>
        </p:nvSpPr>
        <p:spPr>
          <a:xfrm>
            <a:off x="311700" y="66821"/>
            <a:ext cx="4699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solidFill>
                  <a:srgbClr val="EF8600"/>
                </a:solidFill>
              </a:rPr>
              <a:t>BiHOME: </a:t>
            </a:r>
            <a:r>
              <a:rPr b="1" lang="en-GB" sz="2000">
                <a:solidFill>
                  <a:srgbClr val="EF8600"/>
                </a:solidFill>
              </a:rPr>
              <a:t>Bicocca House Of Multidimensional Ecological experience</a:t>
            </a:r>
            <a:endParaRPr b="1">
              <a:solidFill>
                <a:srgbClr val="EF8600"/>
              </a:solidFill>
            </a:endParaRPr>
          </a:p>
          <a:p>
            <a:pPr indent="0" lvl="0" marL="0" rtl="0" algn="l">
              <a:spcBef>
                <a:spcPts val="0"/>
              </a:spcBef>
              <a:spcAft>
                <a:spcPts val="0"/>
              </a:spcAft>
              <a:buClr>
                <a:schemeClr val="dk1"/>
              </a:buClr>
              <a:buSzPct val="184210"/>
              <a:buFont typeface="Arial"/>
              <a:buNone/>
            </a:pPr>
            <a:r>
              <a:rPr b="1" lang="en-GB" sz="1688">
                <a:solidFill>
                  <a:srgbClr val="2F969C"/>
                </a:solidFill>
              </a:rPr>
              <a:t>Resp: Alessandro Gabbiadini / Laura Zapparoli</a:t>
            </a:r>
            <a:endParaRPr b="1" sz="1688">
              <a:solidFill>
                <a:srgbClr val="2F969C"/>
              </a:solidFill>
            </a:endParaRPr>
          </a:p>
          <a:p>
            <a:pPr indent="0" lvl="0" marL="0" rtl="0" algn="l">
              <a:lnSpc>
                <a:spcPct val="100000"/>
              </a:lnSpc>
              <a:spcBef>
                <a:spcPts val="0"/>
              </a:spcBef>
              <a:spcAft>
                <a:spcPts val="0"/>
              </a:spcAft>
              <a:buSzPct val="155555"/>
              <a:buNone/>
            </a:pPr>
            <a:r>
              <a:t/>
            </a:r>
            <a:endParaRPr sz="2000">
              <a:solidFill>
                <a:srgbClr val="EF8600"/>
              </a:solidFill>
            </a:endParaRPr>
          </a:p>
        </p:txBody>
      </p:sp>
      <p:sp>
        <p:nvSpPr>
          <p:cNvPr id="109" name="Google Shape;109;p4"/>
          <p:cNvSpPr txBox="1"/>
          <p:nvPr>
            <p:ph idx="1" type="body"/>
          </p:nvPr>
        </p:nvSpPr>
        <p:spPr>
          <a:xfrm>
            <a:off x="311700" y="1249375"/>
            <a:ext cx="4836300" cy="37341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07777"/>
              </a:lnSpc>
              <a:spcBef>
                <a:spcPts val="0"/>
              </a:spcBef>
              <a:spcAft>
                <a:spcPts val="0"/>
              </a:spcAft>
              <a:buSzPct val="100000"/>
              <a:buNone/>
            </a:pPr>
            <a:r>
              <a:rPr lang="en-GB">
                <a:solidFill>
                  <a:schemeClr val="dk1"/>
                </a:solidFill>
              </a:rPr>
              <a:t>Uno </a:t>
            </a:r>
            <a:r>
              <a:rPr b="1" lang="en-GB">
                <a:solidFill>
                  <a:srgbClr val="EF8600"/>
                </a:solidFill>
              </a:rPr>
              <a:t>spazio multifunzionale che simuli concettualmente una ‘casa’ </a:t>
            </a:r>
            <a:r>
              <a:rPr lang="en-GB">
                <a:solidFill>
                  <a:schemeClr val="dk1"/>
                </a:solidFill>
              </a:rPr>
              <a:t>dove il comportamento e le relazioni sono studiate all’interno di ambienti realistici, a ottimale integrazione delle esistenti capacità di MiBTec e BiCApP. </a:t>
            </a:r>
            <a:endParaRPr>
              <a:solidFill>
                <a:schemeClr val="dk1"/>
              </a:solidFill>
            </a:endParaRPr>
          </a:p>
          <a:p>
            <a:pPr indent="0" lvl="0" marL="0" rtl="0" algn="l">
              <a:lnSpc>
                <a:spcPct val="107777"/>
              </a:lnSpc>
              <a:spcBef>
                <a:spcPts val="1000"/>
              </a:spcBef>
              <a:spcAft>
                <a:spcPts val="0"/>
              </a:spcAft>
              <a:buSzPct val="100000"/>
              <a:buNone/>
            </a:pPr>
            <a:r>
              <a:rPr lang="en-GB">
                <a:solidFill>
                  <a:schemeClr val="dk1"/>
                </a:solidFill>
              </a:rPr>
              <a:t>Ricreare molteplici </a:t>
            </a:r>
            <a:r>
              <a:rPr lang="en-GB">
                <a:solidFill>
                  <a:srgbClr val="EF8600"/>
                </a:solidFill>
              </a:rPr>
              <a:t>ambienti REALI di vita</a:t>
            </a:r>
            <a:r>
              <a:rPr lang="en-GB">
                <a:solidFill>
                  <a:schemeClr val="dk1"/>
                </a:solidFill>
              </a:rPr>
              <a:t>, per studiare comportamenti, interazioni sociali e correlati psicologici con alta validità ecologica e alto controllo sperimentale.</a:t>
            </a:r>
            <a:endParaRPr/>
          </a:p>
          <a:p>
            <a:pPr indent="0" lvl="0" marL="0" rtl="0" algn="l">
              <a:lnSpc>
                <a:spcPct val="107777"/>
              </a:lnSpc>
              <a:spcBef>
                <a:spcPts val="1000"/>
              </a:spcBef>
              <a:spcAft>
                <a:spcPts val="200"/>
              </a:spcAft>
              <a:buSzPct val="100000"/>
              <a:buNone/>
            </a:pPr>
            <a:r>
              <a:rPr lang="en-GB">
                <a:solidFill>
                  <a:schemeClr val="dk1"/>
                </a:solidFill>
              </a:rPr>
              <a:t>Il lab sarà dotato di </a:t>
            </a:r>
            <a:r>
              <a:rPr b="1" lang="en-GB">
                <a:solidFill>
                  <a:srgbClr val="EF8600"/>
                </a:solidFill>
              </a:rPr>
              <a:t>sensoristica per la misurazione di diverse dimensioni</a:t>
            </a:r>
            <a:r>
              <a:rPr lang="en-GB">
                <a:solidFill>
                  <a:schemeClr val="dk1"/>
                </a:solidFill>
              </a:rPr>
              <a:t> (ad. Es, distanza interpersonale, spostamenti nello spazio, temperatura etc…)</a:t>
            </a:r>
            <a:endParaRPr>
              <a:solidFill>
                <a:schemeClr val="dk1"/>
              </a:solidFill>
            </a:endParaRPr>
          </a:p>
        </p:txBody>
      </p:sp>
      <p:pic>
        <p:nvPicPr>
          <p:cNvPr descr="Immagine che contiene edificio, aria aperta, finestra, cielo&#10;&#10;Descrizione generata automaticamente" id="110" name="Google Shape;110;p4"/>
          <p:cNvPicPr preferRelativeResize="0"/>
          <p:nvPr/>
        </p:nvPicPr>
        <p:blipFill rotWithShape="1">
          <a:blip r:embed="rId3">
            <a:alphaModFix/>
          </a:blip>
          <a:srcRect b="0" l="38708" r="7938" t="0"/>
          <a:stretch/>
        </p:blipFill>
        <p:spPr>
          <a:xfrm>
            <a:off x="5340096" y="0"/>
            <a:ext cx="3803904"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ph type="title"/>
          </p:nvPr>
        </p:nvSpPr>
        <p:spPr>
          <a:xfrm>
            <a:off x="667512" y="158275"/>
            <a:ext cx="8164788"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solidFill>
                  <a:srgbClr val="EF8600"/>
                </a:solidFill>
              </a:rPr>
              <a:t>Avanzamento lavori: BiHome MARZO 2023</a:t>
            </a:r>
            <a:endParaRPr b="1">
              <a:solidFill>
                <a:srgbClr val="EF8600"/>
              </a:solidFill>
            </a:endParaRPr>
          </a:p>
        </p:txBody>
      </p:sp>
      <p:sp>
        <p:nvSpPr>
          <p:cNvPr id="116" name="Google Shape;116;p5"/>
          <p:cNvSpPr txBox="1"/>
          <p:nvPr>
            <p:ph idx="1" type="body"/>
          </p:nvPr>
        </p:nvSpPr>
        <p:spPr>
          <a:xfrm>
            <a:off x="1078562" y="779900"/>
            <a:ext cx="8164800" cy="4761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946"/>
              <a:buNone/>
            </a:pPr>
            <a:r>
              <a:rPr lang="en-GB">
                <a:solidFill>
                  <a:schemeClr val="dk1"/>
                </a:solidFill>
              </a:rPr>
              <a:t>Ricerca, Definizione e contrattazione spazi: Lab 904 U9 (circa 55m</a:t>
            </a:r>
            <a:r>
              <a:rPr baseline="30000" lang="en-GB">
                <a:solidFill>
                  <a:schemeClr val="dk1"/>
                </a:solidFill>
              </a:rPr>
              <a:t>2</a:t>
            </a:r>
            <a:r>
              <a:rPr lang="en-GB">
                <a:solidFill>
                  <a:schemeClr val="dk1"/>
                </a:solidFill>
              </a:rPr>
              <a:t> )</a:t>
            </a:r>
            <a:endParaRPr>
              <a:solidFill>
                <a:schemeClr val="dk1"/>
              </a:solidFill>
            </a:endParaRPr>
          </a:p>
          <a:p>
            <a:pPr indent="0" lvl="0" marL="0" rtl="0" algn="l">
              <a:lnSpc>
                <a:spcPct val="115000"/>
              </a:lnSpc>
              <a:spcBef>
                <a:spcPts val="600"/>
              </a:spcBef>
              <a:spcAft>
                <a:spcPts val="0"/>
              </a:spcAft>
              <a:buSzPts val="1946"/>
              <a:buNone/>
            </a:pPr>
            <a:r>
              <a:rPr lang="en-GB">
                <a:solidFill>
                  <a:schemeClr val="dk1"/>
                </a:solidFill>
              </a:rPr>
              <a:t>Progettazione riallestimento</a:t>
            </a:r>
            <a:r>
              <a:rPr lang="en-GB">
                <a:solidFill>
                  <a:schemeClr val="dk1"/>
                </a:solidFill>
              </a:rPr>
              <a:t> lab Osservazione prima infanzia</a:t>
            </a:r>
            <a:endParaRPr>
              <a:solidFill>
                <a:schemeClr val="dk1"/>
              </a:solidFill>
            </a:endParaRPr>
          </a:p>
          <a:p>
            <a:pPr indent="0" lvl="0" marL="0" rtl="0" algn="l">
              <a:lnSpc>
                <a:spcPct val="115000"/>
              </a:lnSpc>
              <a:spcBef>
                <a:spcPts val="600"/>
              </a:spcBef>
              <a:spcAft>
                <a:spcPts val="0"/>
              </a:spcAft>
              <a:buSzPts val="1946"/>
              <a:buNone/>
            </a:pPr>
            <a:r>
              <a:rPr lang="en-GB">
                <a:solidFill>
                  <a:schemeClr val="dk1"/>
                </a:solidFill>
              </a:rPr>
              <a:t>Individuazione nuovi spazi (sale riunioni per possibile </a:t>
            </a:r>
            <a:r>
              <a:rPr lang="en-GB">
                <a:solidFill>
                  <a:schemeClr val="dk1"/>
                </a:solidFill>
                <a:extLst>
                  <a:ext uri="http://customooxmlschemas.google.com/">
                    <go:slidesCustomData xmlns:go="http://customooxmlschemas.google.com/" textRoundtripDataId="10"/>
                  </a:ext>
                </a:extLst>
              </a:rPr>
              <a:t>utilizzo ibrido</a:t>
            </a:r>
            <a:r>
              <a:rPr lang="en-GB">
                <a:solidFill>
                  <a:schemeClr val="dk1"/>
                </a:solidFill>
              </a:rPr>
              <a:t>)</a:t>
            </a:r>
            <a:endParaRPr>
              <a:solidFill>
                <a:schemeClr val="dk1"/>
              </a:solidFill>
            </a:endParaRPr>
          </a:p>
          <a:p>
            <a:pPr indent="0" lvl="0" marL="0" rtl="0" algn="l">
              <a:lnSpc>
                <a:spcPct val="115000"/>
              </a:lnSpc>
              <a:spcBef>
                <a:spcPts val="600"/>
              </a:spcBef>
              <a:spcAft>
                <a:spcPts val="0"/>
              </a:spcAft>
              <a:buSzPts val="1946"/>
              <a:buNone/>
            </a:pPr>
            <a:r>
              <a:rPr lang="en-GB">
                <a:solidFill>
                  <a:schemeClr val="dk1"/>
                </a:solidFill>
              </a:rPr>
              <a:t>Nomina progettista</a:t>
            </a:r>
            <a:endParaRPr>
              <a:solidFill>
                <a:schemeClr val="dk1"/>
              </a:solidFill>
            </a:endParaRPr>
          </a:p>
          <a:p>
            <a:pPr indent="0" lvl="0" marL="0" rtl="0" algn="l">
              <a:lnSpc>
                <a:spcPct val="115000"/>
              </a:lnSpc>
              <a:spcBef>
                <a:spcPts val="600"/>
              </a:spcBef>
              <a:spcAft>
                <a:spcPts val="0"/>
              </a:spcAft>
              <a:buSzPts val="1946"/>
              <a:buNone/>
            </a:pPr>
            <a:r>
              <a:t/>
            </a:r>
            <a:endParaRPr>
              <a:solidFill>
                <a:schemeClr val="dk1"/>
              </a:solidFill>
            </a:endParaRPr>
          </a:p>
          <a:p>
            <a:pPr indent="0" lvl="0" marL="0" rtl="0" algn="l">
              <a:lnSpc>
                <a:spcPct val="115000"/>
              </a:lnSpc>
              <a:spcBef>
                <a:spcPts val="600"/>
              </a:spcBef>
              <a:spcAft>
                <a:spcPts val="0"/>
              </a:spcAft>
              <a:buSzPts val="1946"/>
              <a:buNone/>
            </a:pPr>
            <a:r>
              <a:rPr lang="en-GB">
                <a:solidFill>
                  <a:schemeClr val="dk1"/>
                </a:solidFill>
              </a:rPr>
              <a:t>Progettazione ambienti e infrastrutture</a:t>
            </a:r>
            <a:endParaRPr>
              <a:solidFill>
                <a:schemeClr val="dk1"/>
              </a:solidFill>
            </a:endParaRPr>
          </a:p>
          <a:p>
            <a:pPr indent="0" lvl="0" marL="0" rtl="0" algn="l">
              <a:lnSpc>
                <a:spcPct val="115000"/>
              </a:lnSpc>
              <a:spcBef>
                <a:spcPts val="600"/>
              </a:spcBef>
              <a:spcAft>
                <a:spcPts val="0"/>
              </a:spcAft>
              <a:buClr>
                <a:schemeClr val="dk1"/>
              </a:buClr>
              <a:buSzPts val="476"/>
              <a:buFont typeface="Arial"/>
              <a:buNone/>
            </a:pPr>
            <a:r>
              <a:rPr lang="en-GB">
                <a:solidFill>
                  <a:schemeClr val="dk1"/>
                </a:solidFill>
              </a:rPr>
              <a:t>Progettazione e acquisizione sensoristica smart per misurazioni. </a:t>
            </a:r>
            <a:endParaRPr>
              <a:solidFill>
                <a:schemeClr val="dk1"/>
              </a:solidFill>
            </a:endParaRPr>
          </a:p>
          <a:p>
            <a:pPr indent="0" lvl="0" marL="0" rtl="0" algn="l">
              <a:lnSpc>
                <a:spcPct val="115000"/>
              </a:lnSpc>
              <a:spcBef>
                <a:spcPts val="600"/>
              </a:spcBef>
              <a:spcAft>
                <a:spcPts val="0"/>
              </a:spcAft>
              <a:buSzPts val="1946"/>
              <a:buNone/>
            </a:pPr>
            <a:r>
              <a:t/>
            </a:r>
            <a:endParaRPr>
              <a:solidFill>
                <a:schemeClr val="dk1"/>
              </a:solidFill>
            </a:endParaRPr>
          </a:p>
          <a:p>
            <a:pPr indent="0" lvl="0" marL="0" rtl="0" algn="l">
              <a:lnSpc>
                <a:spcPct val="115000"/>
              </a:lnSpc>
              <a:spcBef>
                <a:spcPts val="600"/>
              </a:spcBef>
              <a:spcAft>
                <a:spcPts val="0"/>
              </a:spcAft>
              <a:buSzPts val="1946"/>
              <a:buNone/>
            </a:pPr>
            <a:r>
              <a:rPr lang="en-GB">
                <a:solidFill>
                  <a:schemeClr val="dk1"/>
                </a:solidFill>
              </a:rPr>
              <a:t>Realizzazione struttura</a:t>
            </a:r>
            <a:endParaRPr>
              <a:solidFill>
                <a:schemeClr val="dk1"/>
              </a:solidFill>
            </a:endParaRPr>
          </a:p>
          <a:p>
            <a:pPr indent="0" lvl="0" marL="0" rtl="0" algn="l">
              <a:lnSpc>
                <a:spcPct val="115000"/>
              </a:lnSpc>
              <a:spcBef>
                <a:spcPts val="600"/>
              </a:spcBef>
              <a:spcAft>
                <a:spcPts val="0"/>
              </a:spcAft>
              <a:buSzPts val="1946"/>
              <a:buNone/>
            </a:pPr>
            <a:r>
              <a:rPr lang="en-GB">
                <a:solidFill>
                  <a:schemeClr val="dk1"/>
                </a:solidFill>
              </a:rPr>
              <a:t>Piloting degli ambienti di ricerca futuri</a:t>
            </a:r>
            <a:endParaRPr>
              <a:solidFill>
                <a:schemeClr val="dk1"/>
              </a:solidFill>
            </a:endParaRPr>
          </a:p>
          <a:p>
            <a:pPr indent="0" lvl="0" marL="0" rtl="0" algn="l">
              <a:lnSpc>
                <a:spcPct val="115000"/>
              </a:lnSpc>
              <a:spcBef>
                <a:spcPts val="600"/>
              </a:spcBef>
              <a:spcAft>
                <a:spcPts val="600"/>
              </a:spcAft>
              <a:buSzPts val="4378"/>
              <a:buNone/>
            </a:pPr>
            <a:r>
              <a:rPr lang="en-GB">
                <a:solidFill>
                  <a:schemeClr val="dk1"/>
                </a:solidFill>
              </a:rPr>
              <a:t>Allestimento ambienti e connettività con Ecosistema Ricerca DiPsi</a:t>
            </a:r>
            <a:endParaRPr sz="800">
              <a:solidFill>
                <a:schemeClr val="dk1"/>
              </a:solidFill>
            </a:endParaRPr>
          </a:p>
        </p:txBody>
      </p:sp>
      <p:sp>
        <p:nvSpPr>
          <p:cNvPr id="117" name="Google Shape;117;p5"/>
          <p:cNvSpPr/>
          <p:nvPr/>
        </p:nvSpPr>
        <p:spPr>
          <a:xfrm>
            <a:off x="0" y="744075"/>
            <a:ext cx="512100" cy="1892400"/>
          </a:xfrm>
          <a:prstGeom prst="rect">
            <a:avLst/>
          </a:prstGeom>
          <a:solidFill>
            <a:srgbClr val="92D050">
              <a:alpha val="5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8" name="Google Shape;118;p5"/>
          <p:cNvSpPr/>
          <p:nvPr/>
        </p:nvSpPr>
        <p:spPr>
          <a:xfrm>
            <a:off x="0" y="2636572"/>
            <a:ext cx="512100" cy="1066800"/>
          </a:xfrm>
          <a:prstGeom prst="rect">
            <a:avLst/>
          </a:prstGeom>
          <a:solidFill>
            <a:srgbClr val="FFCC8B">
              <a:alpha val="5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 name="Google Shape;119;p5"/>
          <p:cNvSpPr/>
          <p:nvPr/>
        </p:nvSpPr>
        <p:spPr>
          <a:xfrm>
            <a:off x="0" y="3703320"/>
            <a:ext cx="512064" cy="1440180"/>
          </a:xfrm>
          <a:prstGeom prst="rect">
            <a:avLst/>
          </a:prstGeom>
          <a:solidFill>
            <a:srgbClr val="D02914">
              <a:alpha val="5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20" name="Google Shape;120;p5"/>
          <p:cNvPicPr preferRelativeResize="0"/>
          <p:nvPr/>
        </p:nvPicPr>
        <p:blipFill>
          <a:blip r:embed="rId3">
            <a:alphaModFix/>
          </a:blip>
          <a:stretch>
            <a:fillRect/>
          </a:stretch>
        </p:blipFill>
        <p:spPr>
          <a:xfrm>
            <a:off x="711950" y="852600"/>
            <a:ext cx="256251" cy="232299"/>
          </a:xfrm>
          <a:prstGeom prst="rect">
            <a:avLst/>
          </a:prstGeom>
          <a:noFill/>
          <a:ln>
            <a:noFill/>
          </a:ln>
        </p:spPr>
      </p:pic>
      <p:pic>
        <p:nvPicPr>
          <p:cNvPr id="121" name="Google Shape;121;p5"/>
          <p:cNvPicPr preferRelativeResize="0"/>
          <p:nvPr/>
        </p:nvPicPr>
        <p:blipFill>
          <a:blip r:embed="rId3">
            <a:alphaModFix/>
          </a:blip>
          <a:stretch>
            <a:fillRect/>
          </a:stretch>
        </p:blipFill>
        <p:spPr>
          <a:xfrm>
            <a:off x="711950" y="1206525"/>
            <a:ext cx="256251" cy="232299"/>
          </a:xfrm>
          <a:prstGeom prst="rect">
            <a:avLst/>
          </a:prstGeom>
          <a:noFill/>
          <a:ln>
            <a:noFill/>
          </a:ln>
        </p:spPr>
      </p:pic>
      <p:pic>
        <p:nvPicPr>
          <p:cNvPr id="122" name="Google Shape;122;p5"/>
          <p:cNvPicPr preferRelativeResize="0"/>
          <p:nvPr/>
        </p:nvPicPr>
        <p:blipFill>
          <a:blip r:embed="rId3">
            <a:alphaModFix/>
          </a:blip>
          <a:stretch>
            <a:fillRect/>
          </a:stretch>
        </p:blipFill>
        <p:spPr>
          <a:xfrm>
            <a:off x="711950" y="1678775"/>
            <a:ext cx="256251" cy="232299"/>
          </a:xfrm>
          <a:prstGeom prst="rect">
            <a:avLst/>
          </a:prstGeom>
          <a:noFill/>
          <a:ln>
            <a:noFill/>
          </a:ln>
        </p:spPr>
      </p:pic>
      <p:pic>
        <p:nvPicPr>
          <p:cNvPr id="123" name="Google Shape;123;p5"/>
          <p:cNvPicPr preferRelativeResize="0"/>
          <p:nvPr/>
        </p:nvPicPr>
        <p:blipFill>
          <a:blip r:embed="rId3">
            <a:alphaModFix/>
          </a:blip>
          <a:stretch>
            <a:fillRect/>
          </a:stretch>
        </p:blipFill>
        <p:spPr>
          <a:xfrm>
            <a:off x="711950" y="2081875"/>
            <a:ext cx="256251" cy="232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